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7"/>
  </p:notesMasterIdLst>
  <p:sldIdLst>
    <p:sldId id="256" r:id="rId2"/>
    <p:sldId id="257" r:id="rId3"/>
    <p:sldId id="258" r:id="rId4"/>
    <p:sldId id="290" r:id="rId5"/>
    <p:sldId id="319" r:id="rId6"/>
    <p:sldId id="291" r:id="rId7"/>
    <p:sldId id="265" r:id="rId8"/>
    <p:sldId id="266" r:id="rId9"/>
    <p:sldId id="292" r:id="rId10"/>
    <p:sldId id="275" r:id="rId11"/>
    <p:sldId id="283" r:id="rId12"/>
    <p:sldId id="284" r:id="rId13"/>
    <p:sldId id="285" r:id="rId14"/>
    <p:sldId id="282" r:id="rId15"/>
    <p:sldId id="286" r:id="rId16"/>
    <p:sldId id="287" r:id="rId17"/>
    <p:sldId id="296" r:id="rId18"/>
    <p:sldId id="288" r:id="rId19"/>
    <p:sldId id="293" r:id="rId20"/>
    <p:sldId id="294" r:id="rId21"/>
    <p:sldId id="295" r:id="rId22"/>
    <p:sldId id="297" r:id="rId23"/>
    <p:sldId id="298" r:id="rId24"/>
    <p:sldId id="260" r:id="rId25"/>
    <p:sldId id="267" r:id="rId26"/>
    <p:sldId id="299" r:id="rId27"/>
    <p:sldId id="300" r:id="rId28"/>
    <p:sldId id="301" r:id="rId29"/>
    <p:sldId id="302" r:id="rId30"/>
    <p:sldId id="303" r:id="rId31"/>
    <p:sldId id="304" r:id="rId32"/>
    <p:sldId id="305" r:id="rId33"/>
    <p:sldId id="306" r:id="rId34"/>
    <p:sldId id="307" r:id="rId35"/>
    <p:sldId id="308" r:id="rId36"/>
    <p:sldId id="309" r:id="rId37"/>
    <p:sldId id="310" r:id="rId38"/>
    <p:sldId id="311" r:id="rId39"/>
    <p:sldId id="312" r:id="rId40"/>
    <p:sldId id="313" r:id="rId41"/>
    <p:sldId id="314" r:id="rId42"/>
    <p:sldId id="315" r:id="rId43"/>
    <p:sldId id="316" r:id="rId44"/>
    <p:sldId id="317" r:id="rId45"/>
    <p:sldId id="318"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183" y="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95B036-E2C6-401F-9AF0-76A610D455EF}" type="datetimeFigureOut">
              <a:rPr lang="en-US" smtClean="0"/>
              <a:t>3/21/2024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C5F41E-8628-4530-8EB8-93E3081DCEC0}" type="slidenum">
              <a:rPr lang="en-US" smtClean="0"/>
              <a:t>‹#›</a:t>
            </a:fld>
            <a:endParaRPr lang="en-US"/>
          </a:p>
        </p:txBody>
      </p:sp>
    </p:spTree>
    <p:extLst>
      <p:ext uri="{BB962C8B-B14F-4D97-AF65-F5344CB8AC3E}">
        <p14:creationId xmlns:p14="http://schemas.microsoft.com/office/powerpoint/2010/main" val="3900592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F5DD513-C252-45BC-9A4E-3640A510945B}" type="datetime1">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3556749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E8E352-C2EE-4240-990B-7465E3237F5A}" type="datetime1">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374668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8C74731-BBBA-4773-A7F7-61E6712D248E}" type="datetime1">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367756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136DEB-F1F0-471B-8C1E-0370304C5B9D}" type="datetime1">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6170694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BECDEE-49C4-40AA-825C-33A285B5F837}" type="datetime1">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45901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7488C5-BB3F-4F2A-A290-B2F1BED0D39A}" type="datetime1">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327247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E9D638-BA18-4B47-82D7-86A75F7C87B8}" type="datetime1">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6365242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CE974E-CACC-4E8C-868E-0B097E66F771}" type="datetime1">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2176500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62063" y="6041361"/>
            <a:ext cx="911939" cy="365125"/>
          </a:xfrm>
        </p:spPr>
        <p:txBody>
          <a:bodyPr/>
          <a:lstStyle/>
          <a:p>
            <a:fld id="{B9FA7D55-3D67-49FF-874F-47B686DA8F27}" type="datetime1">
              <a:rPr lang="en-US" smtClean="0"/>
              <a:t>3/21/2024</a:t>
            </a:fld>
            <a:endParaRPr lang="en-US"/>
          </a:p>
        </p:txBody>
      </p:sp>
      <p:sp>
        <p:nvSpPr>
          <p:cNvPr id="5" name="Footer Placeholder 4"/>
          <p:cNvSpPr>
            <a:spLocks noGrp="1"/>
          </p:cNvSpPr>
          <p:nvPr>
            <p:ph type="ftr" sz="quarter" idx="11"/>
          </p:nvPr>
        </p:nvSpPr>
        <p:spPr>
          <a:xfrm>
            <a:off x="1370893" y="6041361"/>
            <a:ext cx="6297612" cy="365125"/>
          </a:xfrm>
        </p:spPr>
        <p:txBody>
          <a:bodyPr/>
          <a:lstStyle/>
          <a:p>
            <a:endParaRPr lang="en-US"/>
          </a:p>
        </p:txBody>
      </p:sp>
      <p:sp>
        <p:nvSpPr>
          <p:cNvPr id="6" name="Slide Number Placeholder 5"/>
          <p:cNvSpPr>
            <a:spLocks noGrp="1"/>
          </p:cNvSpPr>
          <p:nvPr>
            <p:ph type="sldNum" sz="quarter" idx="12"/>
          </p:nvPr>
        </p:nvSpPr>
        <p:spPr>
          <a:xfrm>
            <a:off x="677334" y="6041361"/>
            <a:ext cx="683339" cy="365125"/>
          </a:xfrm>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2157394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A64CD3-CF8A-4223-9829-A113004C01D6}" type="datetime1">
              <a:rPr lang="en-US" smtClean="0"/>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724718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2A041E4-FCA4-407A-829F-AC860CFB0347}" type="datetime1">
              <a:rPr lang="en-US" smtClean="0"/>
              <a:t>3/21/2024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4093203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5A65AA-222C-43F5-9A87-C916A27EF1F2}" type="datetime1">
              <a:rPr lang="en-US" smtClean="0"/>
              <a:t>3/21/2024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963457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971288B-C322-4259-9C8F-85E2A5B3115C}" type="datetime1">
              <a:rPr lang="en-US" smtClean="0"/>
              <a:t>3/21/2024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612611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26A26C-735B-486D-AB62-52BA64B3E7AD}" type="datetime1">
              <a:rPr lang="en-US" smtClean="0"/>
              <a:t>3/21/2024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2023100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9FE0ADC-11E5-47EC-B220-DA5C64565F33}" type="datetime1">
              <a:rPr lang="en-US" smtClean="0"/>
              <a:t>3/21/2024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794357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71D8C2-0BA4-4709-BFD1-CF363BAE5F7C}" type="datetime1">
              <a:rPr lang="en-US" smtClean="0"/>
              <a:t>3/21/2024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3824621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FA48C07-0837-44AE-9244-19A11987AC94}" type="datetime1">
              <a:rPr lang="en-US" smtClean="0"/>
              <a:t>3/21/2024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FAE858A7-4E67-4370-B4B5-094CAEAE4D8D}" type="slidenum">
              <a:rPr lang="en-US" smtClean="0"/>
              <a:t>‹#›</a:t>
            </a:fld>
            <a:endParaRPr lang="en-US"/>
          </a:p>
        </p:txBody>
      </p:sp>
    </p:spTree>
    <p:extLst>
      <p:ext uri="{BB962C8B-B14F-4D97-AF65-F5344CB8AC3E}">
        <p14:creationId xmlns:p14="http://schemas.microsoft.com/office/powerpoint/2010/main" val="6691405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056B5-10C1-8E30-F853-35E75685109C}"/>
              </a:ext>
            </a:extLst>
          </p:cNvPr>
          <p:cNvSpPr>
            <a:spLocks noGrp="1"/>
          </p:cNvSpPr>
          <p:nvPr>
            <p:ph type="ctrTitle"/>
          </p:nvPr>
        </p:nvSpPr>
        <p:spPr/>
        <p:txBody>
          <a:bodyPr/>
          <a:lstStyle/>
          <a:p>
            <a:r>
              <a:rPr lang="en-US" dirty="0"/>
              <a:t>ECEN 5283 Project 3:</a:t>
            </a:r>
            <a:br>
              <a:rPr lang="en-US" dirty="0"/>
            </a:br>
            <a:r>
              <a:rPr lang="en-US" dirty="0"/>
              <a:t>Texture Classification</a:t>
            </a:r>
          </a:p>
        </p:txBody>
      </p:sp>
      <p:sp>
        <p:nvSpPr>
          <p:cNvPr id="3" name="Subtitle 2">
            <a:extLst>
              <a:ext uri="{FF2B5EF4-FFF2-40B4-BE49-F238E27FC236}">
                <a16:creationId xmlns:a16="http://schemas.microsoft.com/office/drawing/2014/main" id="{83C21312-678F-E599-BA20-6A54BF05F932}"/>
              </a:ext>
            </a:extLst>
          </p:cNvPr>
          <p:cNvSpPr>
            <a:spLocks noGrp="1"/>
          </p:cNvSpPr>
          <p:nvPr>
            <p:ph type="subTitle" idx="1"/>
          </p:nvPr>
        </p:nvSpPr>
        <p:spPr/>
        <p:txBody>
          <a:bodyPr>
            <a:normAutofit lnSpcReduction="10000"/>
          </a:bodyPr>
          <a:lstStyle/>
          <a:p>
            <a:r>
              <a:rPr lang="en-US" dirty="0"/>
              <a:t>Alexander Rose</a:t>
            </a:r>
          </a:p>
          <a:p>
            <a:r>
              <a:rPr lang="en-US" dirty="0"/>
              <a:t>Oklahoma State University </a:t>
            </a:r>
          </a:p>
          <a:p>
            <a:r>
              <a:rPr lang="en-US" dirty="0"/>
              <a:t>3/18/2024</a:t>
            </a:r>
          </a:p>
        </p:txBody>
      </p:sp>
    </p:spTree>
    <p:extLst>
      <p:ext uri="{BB962C8B-B14F-4D97-AF65-F5344CB8AC3E}">
        <p14:creationId xmlns:p14="http://schemas.microsoft.com/office/powerpoint/2010/main" val="29352271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A6ED9D5-4D01-221A-05CA-AA59656D44F6}"/>
              </a:ext>
            </a:extLst>
          </p:cNvPr>
          <p:cNvSpPr>
            <a:spLocks noGrp="1"/>
          </p:cNvSpPr>
          <p:nvPr>
            <p:ph type="title"/>
          </p:nvPr>
        </p:nvSpPr>
        <p:spPr/>
        <p:txBody>
          <a:bodyPr/>
          <a:lstStyle/>
          <a:p>
            <a:r>
              <a:rPr lang="en-US" dirty="0"/>
              <a:t>Observations – Mean All Layers</a:t>
            </a:r>
          </a:p>
        </p:txBody>
      </p:sp>
      <p:sp>
        <p:nvSpPr>
          <p:cNvPr id="7" name="Content Placeholder 6">
            <a:extLst>
              <a:ext uri="{FF2B5EF4-FFF2-40B4-BE49-F238E27FC236}">
                <a16:creationId xmlns:a16="http://schemas.microsoft.com/office/drawing/2014/main" id="{20001557-FA60-7D85-2BB8-88D7E1C2F492}"/>
              </a:ext>
            </a:extLst>
          </p:cNvPr>
          <p:cNvSpPr>
            <a:spLocks noGrp="1"/>
          </p:cNvSpPr>
          <p:nvPr>
            <p:ph idx="1"/>
          </p:nvPr>
        </p:nvSpPr>
        <p:spPr/>
        <p:txBody>
          <a:bodyPr>
            <a:normAutofit fontScale="92500" lnSpcReduction="20000"/>
          </a:bodyPr>
          <a:lstStyle/>
          <a:p>
            <a:r>
              <a:rPr lang="en-US" dirty="0"/>
              <a:t>Number of Layers = 1   10.7797</a:t>
            </a:r>
          </a:p>
          <a:p>
            <a:endParaRPr lang="en-US" dirty="0"/>
          </a:p>
          <a:p>
            <a:r>
              <a:rPr lang="en-US" dirty="0"/>
              <a:t>Number of Layers = 2    2.8983</a:t>
            </a:r>
          </a:p>
          <a:p>
            <a:endParaRPr lang="en-US" dirty="0"/>
          </a:p>
          <a:p>
            <a:r>
              <a:rPr lang="en-US" dirty="0"/>
              <a:t>Number of Layers = 3    2.5424</a:t>
            </a:r>
          </a:p>
          <a:p>
            <a:endParaRPr lang="en-US" dirty="0"/>
          </a:p>
          <a:p>
            <a:r>
              <a:rPr lang="en-US" dirty="0"/>
              <a:t>Number of Layers = 4    2.5593</a:t>
            </a:r>
          </a:p>
          <a:p>
            <a:endParaRPr lang="en-US" dirty="0"/>
          </a:p>
          <a:p>
            <a:r>
              <a:rPr lang="en-US" dirty="0"/>
              <a:t>Number of Layers = 5    2.8644</a:t>
            </a:r>
          </a:p>
          <a:p>
            <a:endParaRPr lang="en-US" dirty="0"/>
          </a:p>
          <a:p>
            <a:r>
              <a:rPr lang="en-US" dirty="0"/>
              <a:t>Best Laplacian PCC is 10.78% accurate with 1 Layers</a:t>
            </a:r>
          </a:p>
        </p:txBody>
      </p:sp>
      <p:sp>
        <p:nvSpPr>
          <p:cNvPr id="2" name="Slide Number Placeholder 1">
            <a:extLst>
              <a:ext uri="{FF2B5EF4-FFF2-40B4-BE49-F238E27FC236}">
                <a16:creationId xmlns:a16="http://schemas.microsoft.com/office/drawing/2014/main" id="{76E131D6-732B-A6A6-EC27-20DD088AC8B1}"/>
              </a:ext>
            </a:extLst>
          </p:cNvPr>
          <p:cNvSpPr>
            <a:spLocks noGrp="1"/>
          </p:cNvSpPr>
          <p:nvPr>
            <p:ph type="sldNum" sz="quarter" idx="12"/>
          </p:nvPr>
        </p:nvSpPr>
        <p:spPr/>
        <p:txBody>
          <a:bodyPr/>
          <a:lstStyle/>
          <a:p>
            <a:fld id="{FAE858A7-4E67-4370-B4B5-094CAEAE4D8D}" type="slidenum">
              <a:rPr lang="en-US" smtClean="0"/>
              <a:t>10</a:t>
            </a:fld>
            <a:endParaRPr lang="en-US"/>
          </a:p>
        </p:txBody>
      </p:sp>
    </p:spTree>
    <p:extLst>
      <p:ext uri="{BB962C8B-B14F-4D97-AF65-F5344CB8AC3E}">
        <p14:creationId xmlns:p14="http://schemas.microsoft.com/office/powerpoint/2010/main" val="1394698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CE6A214-F671-652C-E904-D3EEBD96CB19}"/>
              </a:ext>
            </a:extLst>
          </p:cNvPr>
          <p:cNvSpPr>
            <a:spLocks noGrp="1"/>
          </p:cNvSpPr>
          <p:nvPr>
            <p:ph type="title"/>
          </p:nvPr>
        </p:nvSpPr>
        <p:spPr/>
        <p:txBody>
          <a:bodyPr/>
          <a:lstStyle/>
          <a:p>
            <a:r>
              <a:rPr lang="en-US" dirty="0"/>
              <a:t>Observations – Variance All Layers</a:t>
            </a:r>
          </a:p>
        </p:txBody>
      </p:sp>
      <p:sp>
        <p:nvSpPr>
          <p:cNvPr id="7" name="Content Placeholder 6">
            <a:extLst>
              <a:ext uri="{FF2B5EF4-FFF2-40B4-BE49-F238E27FC236}">
                <a16:creationId xmlns:a16="http://schemas.microsoft.com/office/drawing/2014/main" id="{99B16345-D877-FE81-27F0-BC411183D798}"/>
              </a:ext>
            </a:extLst>
          </p:cNvPr>
          <p:cNvSpPr>
            <a:spLocks noGrp="1"/>
          </p:cNvSpPr>
          <p:nvPr>
            <p:ph idx="1"/>
          </p:nvPr>
        </p:nvSpPr>
        <p:spPr/>
        <p:txBody>
          <a:bodyPr>
            <a:normAutofit fontScale="92500" lnSpcReduction="20000"/>
          </a:bodyPr>
          <a:lstStyle/>
          <a:p>
            <a:r>
              <a:rPr lang="en-US" dirty="0"/>
              <a:t>Number of Layers = 1   12.3390</a:t>
            </a:r>
          </a:p>
          <a:p>
            <a:endParaRPr lang="en-US" dirty="0"/>
          </a:p>
          <a:p>
            <a:r>
              <a:rPr lang="en-US" dirty="0"/>
              <a:t>Number of Layers = 2   39.7458</a:t>
            </a:r>
          </a:p>
          <a:p>
            <a:endParaRPr lang="en-US" dirty="0"/>
          </a:p>
          <a:p>
            <a:r>
              <a:rPr lang="en-US" dirty="0"/>
              <a:t>Number of Layers = 3   50.5932</a:t>
            </a:r>
          </a:p>
          <a:p>
            <a:endParaRPr lang="en-US" dirty="0"/>
          </a:p>
          <a:p>
            <a:r>
              <a:rPr lang="en-US" dirty="0"/>
              <a:t>Number of Layers = 4   56.0169</a:t>
            </a:r>
          </a:p>
          <a:p>
            <a:endParaRPr lang="en-US" dirty="0"/>
          </a:p>
          <a:p>
            <a:r>
              <a:rPr lang="en-US" dirty="0"/>
              <a:t>Number of Layers = 5   54.4068</a:t>
            </a:r>
          </a:p>
          <a:p>
            <a:endParaRPr lang="en-US" dirty="0"/>
          </a:p>
          <a:p>
            <a:r>
              <a:rPr lang="en-US" dirty="0"/>
              <a:t>Best Laplacian PCC is 56.02% accurate with 4 Layers</a:t>
            </a:r>
          </a:p>
        </p:txBody>
      </p:sp>
      <p:sp>
        <p:nvSpPr>
          <p:cNvPr id="5" name="Slide Number Placeholder 4">
            <a:extLst>
              <a:ext uri="{FF2B5EF4-FFF2-40B4-BE49-F238E27FC236}">
                <a16:creationId xmlns:a16="http://schemas.microsoft.com/office/drawing/2014/main" id="{BDC554BC-4CE8-6077-7D9B-5B1B66D1817A}"/>
              </a:ext>
            </a:extLst>
          </p:cNvPr>
          <p:cNvSpPr>
            <a:spLocks noGrp="1"/>
          </p:cNvSpPr>
          <p:nvPr>
            <p:ph type="sldNum" sz="quarter" idx="12"/>
          </p:nvPr>
        </p:nvSpPr>
        <p:spPr/>
        <p:txBody>
          <a:bodyPr/>
          <a:lstStyle/>
          <a:p>
            <a:fld id="{FAE858A7-4E67-4370-B4B5-094CAEAE4D8D}" type="slidenum">
              <a:rPr lang="en-US" smtClean="0"/>
              <a:t>11</a:t>
            </a:fld>
            <a:endParaRPr lang="en-US"/>
          </a:p>
        </p:txBody>
      </p:sp>
    </p:spTree>
    <p:extLst>
      <p:ext uri="{BB962C8B-B14F-4D97-AF65-F5344CB8AC3E}">
        <p14:creationId xmlns:p14="http://schemas.microsoft.com/office/powerpoint/2010/main" val="387152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30559-28BB-66AD-2F26-8ABF17004FD0}"/>
              </a:ext>
            </a:extLst>
          </p:cNvPr>
          <p:cNvSpPr>
            <a:spLocks noGrp="1"/>
          </p:cNvSpPr>
          <p:nvPr>
            <p:ph type="title"/>
          </p:nvPr>
        </p:nvSpPr>
        <p:spPr/>
        <p:txBody>
          <a:bodyPr/>
          <a:lstStyle/>
          <a:p>
            <a:r>
              <a:rPr lang="en-US" dirty="0"/>
              <a:t>Observations – Skew all layers</a:t>
            </a:r>
          </a:p>
        </p:txBody>
      </p:sp>
      <p:sp>
        <p:nvSpPr>
          <p:cNvPr id="3" name="Content Placeholder 2">
            <a:extLst>
              <a:ext uri="{FF2B5EF4-FFF2-40B4-BE49-F238E27FC236}">
                <a16:creationId xmlns:a16="http://schemas.microsoft.com/office/drawing/2014/main" id="{14C757AF-FC5C-6B9C-B060-0C4B046AF918}"/>
              </a:ext>
            </a:extLst>
          </p:cNvPr>
          <p:cNvSpPr>
            <a:spLocks noGrp="1"/>
          </p:cNvSpPr>
          <p:nvPr>
            <p:ph idx="1"/>
          </p:nvPr>
        </p:nvSpPr>
        <p:spPr/>
        <p:txBody>
          <a:bodyPr>
            <a:normAutofit fontScale="92500" lnSpcReduction="20000"/>
          </a:bodyPr>
          <a:lstStyle/>
          <a:p>
            <a:r>
              <a:rPr lang="en-US" dirty="0"/>
              <a:t>Number of Layers = 1   15.7288</a:t>
            </a:r>
          </a:p>
          <a:p>
            <a:endParaRPr lang="en-US" dirty="0"/>
          </a:p>
          <a:p>
            <a:r>
              <a:rPr lang="en-US" dirty="0"/>
              <a:t>Number of Layers = 2   26.9322</a:t>
            </a:r>
          </a:p>
          <a:p>
            <a:endParaRPr lang="en-US" dirty="0"/>
          </a:p>
          <a:p>
            <a:r>
              <a:rPr lang="en-US" dirty="0"/>
              <a:t>Number of Layers = 3   32.3559</a:t>
            </a:r>
          </a:p>
          <a:p>
            <a:endParaRPr lang="en-US" dirty="0"/>
          </a:p>
          <a:p>
            <a:r>
              <a:rPr lang="en-US" dirty="0"/>
              <a:t>Number of Layers = 4   26.2542</a:t>
            </a:r>
          </a:p>
          <a:p>
            <a:endParaRPr lang="en-US" dirty="0"/>
          </a:p>
          <a:p>
            <a:r>
              <a:rPr lang="en-US" dirty="0"/>
              <a:t>Number of Layers = 5   17.4068</a:t>
            </a:r>
          </a:p>
          <a:p>
            <a:endParaRPr lang="en-US" dirty="0"/>
          </a:p>
          <a:p>
            <a:r>
              <a:rPr lang="en-US" dirty="0"/>
              <a:t>Best Laplacian PCC is 32.36% accurate with 3 Layers</a:t>
            </a:r>
          </a:p>
        </p:txBody>
      </p:sp>
      <p:sp>
        <p:nvSpPr>
          <p:cNvPr id="4" name="Slide Number Placeholder 3">
            <a:extLst>
              <a:ext uri="{FF2B5EF4-FFF2-40B4-BE49-F238E27FC236}">
                <a16:creationId xmlns:a16="http://schemas.microsoft.com/office/drawing/2014/main" id="{C0BF565F-E842-C37C-3FE0-F887D90695AC}"/>
              </a:ext>
            </a:extLst>
          </p:cNvPr>
          <p:cNvSpPr>
            <a:spLocks noGrp="1"/>
          </p:cNvSpPr>
          <p:nvPr>
            <p:ph type="sldNum" sz="quarter" idx="12"/>
          </p:nvPr>
        </p:nvSpPr>
        <p:spPr/>
        <p:txBody>
          <a:bodyPr/>
          <a:lstStyle/>
          <a:p>
            <a:fld id="{FAE858A7-4E67-4370-B4B5-094CAEAE4D8D}" type="slidenum">
              <a:rPr lang="en-US" smtClean="0"/>
              <a:t>12</a:t>
            </a:fld>
            <a:endParaRPr lang="en-US"/>
          </a:p>
        </p:txBody>
      </p:sp>
    </p:spTree>
    <p:extLst>
      <p:ext uri="{BB962C8B-B14F-4D97-AF65-F5344CB8AC3E}">
        <p14:creationId xmlns:p14="http://schemas.microsoft.com/office/powerpoint/2010/main" val="10103743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12A34-2FCD-8ED9-70E7-1B09E675CF32}"/>
              </a:ext>
            </a:extLst>
          </p:cNvPr>
          <p:cNvSpPr>
            <a:spLocks noGrp="1"/>
          </p:cNvSpPr>
          <p:nvPr>
            <p:ph type="title"/>
          </p:nvPr>
        </p:nvSpPr>
        <p:spPr/>
        <p:txBody>
          <a:bodyPr/>
          <a:lstStyle/>
          <a:p>
            <a:r>
              <a:rPr lang="en-US" dirty="0"/>
              <a:t>Observations – Kurtosis all layers</a:t>
            </a:r>
          </a:p>
        </p:txBody>
      </p:sp>
      <p:sp>
        <p:nvSpPr>
          <p:cNvPr id="3" name="Content Placeholder 2">
            <a:extLst>
              <a:ext uri="{FF2B5EF4-FFF2-40B4-BE49-F238E27FC236}">
                <a16:creationId xmlns:a16="http://schemas.microsoft.com/office/drawing/2014/main" id="{15F0A204-B8E5-F70E-9B04-D59B3BB9824C}"/>
              </a:ext>
            </a:extLst>
          </p:cNvPr>
          <p:cNvSpPr>
            <a:spLocks noGrp="1"/>
          </p:cNvSpPr>
          <p:nvPr>
            <p:ph idx="1"/>
          </p:nvPr>
        </p:nvSpPr>
        <p:spPr/>
        <p:txBody>
          <a:bodyPr>
            <a:normAutofit fontScale="92500" lnSpcReduction="20000"/>
          </a:bodyPr>
          <a:lstStyle/>
          <a:p>
            <a:r>
              <a:rPr lang="en-US" dirty="0"/>
              <a:t>Number of Layers = 1   14.8305</a:t>
            </a:r>
          </a:p>
          <a:p>
            <a:endParaRPr lang="en-US" dirty="0"/>
          </a:p>
          <a:p>
            <a:r>
              <a:rPr lang="en-US" dirty="0"/>
              <a:t>Number of Layers = 2   33.8305</a:t>
            </a:r>
          </a:p>
          <a:p>
            <a:endParaRPr lang="en-US" dirty="0"/>
          </a:p>
          <a:p>
            <a:r>
              <a:rPr lang="en-US" dirty="0"/>
              <a:t>Number of Layers = 3   34.1695</a:t>
            </a:r>
          </a:p>
          <a:p>
            <a:endParaRPr lang="en-US" dirty="0"/>
          </a:p>
          <a:p>
            <a:r>
              <a:rPr lang="en-US" dirty="0"/>
              <a:t>Number of Layers = 4   21.0339</a:t>
            </a:r>
          </a:p>
          <a:p>
            <a:endParaRPr lang="en-US" dirty="0"/>
          </a:p>
          <a:p>
            <a:r>
              <a:rPr lang="en-US" dirty="0"/>
              <a:t>Number of Layers = 5   15.1525</a:t>
            </a:r>
          </a:p>
          <a:p>
            <a:endParaRPr lang="en-US" dirty="0"/>
          </a:p>
          <a:p>
            <a:r>
              <a:rPr lang="en-US" dirty="0"/>
              <a:t>Best Laplacian PCC is 34.17% accurate with 3 Layers</a:t>
            </a:r>
          </a:p>
        </p:txBody>
      </p:sp>
      <p:sp>
        <p:nvSpPr>
          <p:cNvPr id="4" name="Slide Number Placeholder 3">
            <a:extLst>
              <a:ext uri="{FF2B5EF4-FFF2-40B4-BE49-F238E27FC236}">
                <a16:creationId xmlns:a16="http://schemas.microsoft.com/office/drawing/2014/main" id="{8AD134FF-C139-1E4F-41C0-DACB8E5B52B8}"/>
              </a:ext>
            </a:extLst>
          </p:cNvPr>
          <p:cNvSpPr>
            <a:spLocks noGrp="1"/>
          </p:cNvSpPr>
          <p:nvPr>
            <p:ph type="sldNum" sz="quarter" idx="12"/>
          </p:nvPr>
        </p:nvSpPr>
        <p:spPr/>
        <p:txBody>
          <a:bodyPr/>
          <a:lstStyle/>
          <a:p>
            <a:fld id="{FAE858A7-4E67-4370-B4B5-094CAEAE4D8D}" type="slidenum">
              <a:rPr lang="en-US" smtClean="0"/>
              <a:t>13</a:t>
            </a:fld>
            <a:endParaRPr lang="en-US"/>
          </a:p>
        </p:txBody>
      </p:sp>
    </p:spTree>
    <p:extLst>
      <p:ext uri="{BB962C8B-B14F-4D97-AF65-F5344CB8AC3E}">
        <p14:creationId xmlns:p14="http://schemas.microsoft.com/office/powerpoint/2010/main" val="25510053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CE146-45EF-9947-47C9-86FF29FDB35D}"/>
              </a:ext>
            </a:extLst>
          </p:cNvPr>
          <p:cNvSpPr>
            <a:spLocks noGrp="1"/>
          </p:cNvSpPr>
          <p:nvPr>
            <p:ph type="title"/>
          </p:nvPr>
        </p:nvSpPr>
        <p:spPr/>
        <p:txBody>
          <a:bodyPr/>
          <a:lstStyle/>
          <a:p>
            <a:r>
              <a:rPr lang="en-US" dirty="0"/>
              <a:t>Best Result Laplacian</a:t>
            </a:r>
          </a:p>
        </p:txBody>
      </p:sp>
      <p:sp>
        <p:nvSpPr>
          <p:cNvPr id="3" name="Content Placeholder 2">
            <a:extLst>
              <a:ext uri="{FF2B5EF4-FFF2-40B4-BE49-F238E27FC236}">
                <a16:creationId xmlns:a16="http://schemas.microsoft.com/office/drawing/2014/main" id="{D3D570C5-97DA-D245-0DBF-B43DAE650B50}"/>
              </a:ext>
            </a:extLst>
          </p:cNvPr>
          <p:cNvSpPr>
            <a:spLocks noGrp="1"/>
          </p:cNvSpPr>
          <p:nvPr>
            <p:ph idx="1"/>
          </p:nvPr>
        </p:nvSpPr>
        <p:spPr/>
        <p:txBody>
          <a:bodyPr/>
          <a:lstStyle/>
          <a:p>
            <a:r>
              <a:rPr lang="en-US" dirty="0"/>
              <a:t>Use 4 layers where </a:t>
            </a:r>
            <a:r>
              <a:rPr lang="en-US" u="sng" dirty="0"/>
              <a:t>layer 1 is the smallest and 4 is the largest</a:t>
            </a:r>
            <a:r>
              <a:rPr lang="en-US" dirty="0"/>
              <a:t>. The Laplacian pyramid toolbox outputs the layers in this format. After tuning, the following parameters were chosen.</a:t>
            </a:r>
          </a:p>
          <a:p>
            <a:pPr lvl="1"/>
            <a:r>
              <a:rPr lang="en-US" dirty="0"/>
              <a:t>Mean of layer 1</a:t>
            </a:r>
          </a:p>
          <a:p>
            <a:pPr lvl="1"/>
            <a:r>
              <a:rPr lang="en-US" dirty="0"/>
              <a:t>Variance of all layers</a:t>
            </a:r>
          </a:p>
          <a:p>
            <a:pPr lvl="1"/>
            <a:r>
              <a:rPr lang="en-US" dirty="0"/>
              <a:t>Skew of layers 2 through 4</a:t>
            </a:r>
          </a:p>
          <a:p>
            <a:pPr lvl="1"/>
            <a:r>
              <a:rPr lang="en-US" dirty="0"/>
              <a:t>Kurtosis of layers 2 through 4</a:t>
            </a:r>
          </a:p>
          <a:p>
            <a:r>
              <a:rPr lang="en-US" dirty="0"/>
              <a:t>PCC = 74.76%</a:t>
            </a:r>
          </a:p>
        </p:txBody>
      </p:sp>
      <p:sp>
        <p:nvSpPr>
          <p:cNvPr id="4" name="Slide Number Placeholder 3">
            <a:extLst>
              <a:ext uri="{FF2B5EF4-FFF2-40B4-BE49-F238E27FC236}">
                <a16:creationId xmlns:a16="http://schemas.microsoft.com/office/drawing/2014/main" id="{6F1A3A8E-FCEA-909B-B4F5-16DCBAC0DA8C}"/>
              </a:ext>
            </a:extLst>
          </p:cNvPr>
          <p:cNvSpPr>
            <a:spLocks noGrp="1"/>
          </p:cNvSpPr>
          <p:nvPr>
            <p:ph type="sldNum" sz="quarter" idx="12"/>
          </p:nvPr>
        </p:nvSpPr>
        <p:spPr/>
        <p:txBody>
          <a:bodyPr/>
          <a:lstStyle/>
          <a:p>
            <a:fld id="{FAE858A7-4E67-4370-B4B5-094CAEAE4D8D}" type="slidenum">
              <a:rPr lang="en-US" smtClean="0"/>
              <a:t>14</a:t>
            </a:fld>
            <a:endParaRPr lang="en-US" dirty="0"/>
          </a:p>
        </p:txBody>
      </p:sp>
    </p:spTree>
    <p:extLst>
      <p:ext uri="{BB962C8B-B14F-4D97-AF65-F5344CB8AC3E}">
        <p14:creationId xmlns:p14="http://schemas.microsoft.com/office/powerpoint/2010/main" val="1671826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D30B6-8EC6-67D2-84E6-BCD2FDC884FB}"/>
              </a:ext>
            </a:extLst>
          </p:cNvPr>
          <p:cNvSpPr>
            <a:spLocks noGrp="1"/>
          </p:cNvSpPr>
          <p:nvPr>
            <p:ph type="title"/>
          </p:nvPr>
        </p:nvSpPr>
        <p:spPr/>
        <p:txBody>
          <a:bodyPr/>
          <a:lstStyle/>
          <a:p>
            <a:r>
              <a:rPr lang="en-US" dirty="0"/>
              <a:t>Mislabel Observations – Laplacian </a:t>
            </a:r>
          </a:p>
        </p:txBody>
      </p:sp>
      <p:sp>
        <p:nvSpPr>
          <p:cNvPr id="3" name="Content Placeholder 2">
            <a:extLst>
              <a:ext uri="{FF2B5EF4-FFF2-40B4-BE49-F238E27FC236}">
                <a16:creationId xmlns:a16="http://schemas.microsoft.com/office/drawing/2014/main" id="{83C88D35-7A94-EA99-97FC-BA8AE38FFEA8}"/>
              </a:ext>
            </a:extLst>
          </p:cNvPr>
          <p:cNvSpPr>
            <a:spLocks noGrp="1"/>
          </p:cNvSpPr>
          <p:nvPr>
            <p:ph idx="1"/>
          </p:nvPr>
        </p:nvSpPr>
        <p:spPr/>
        <p:txBody>
          <a:bodyPr/>
          <a:lstStyle/>
          <a:p>
            <a:r>
              <a:rPr lang="en-US" dirty="0"/>
              <a:t>After obtaining the results, I checked which textures are misclassified and what the most common misclassification label is for layer 4. </a:t>
            </a:r>
          </a:p>
          <a:p>
            <a:r>
              <a:rPr lang="en-US" dirty="0"/>
              <a:t>The most common misclassifications were in textures 32, 33, and 39, shown next slide</a:t>
            </a:r>
          </a:p>
          <a:p>
            <a:pPr lvl="1"/>
            <a:r>
              <a:rPr lang="en-US" dirty="0"/>
              <a:t>Texture 32 was classified as texture 34 a total of 37 times</a:t>
            </a:r>
          </a:p>
          <a:p>
            <a:pPr lvl="1"/>
            <a:r>
              <a:rPr lang="en-US" dirty="0"/>
              <a:t>Texture 33 was classified as texture 32 a total of 41 times</a:t>
            </a:r>
          </a:p>
          <a:p>
            <a:pPr lvl="1"/>
            <a:r>
              <a:rPr lang="en-US" dirty="0"/>
              <a:t>Texture 39 was classified as texture 40 a total of 36 times</a:t>
            </a:r>
          </a:p>
          <a:p>
            <a:r>
              <a:rPr lang="en-US" dirty="0"/>
              <a:t>As seen next slide, these textures are quite similar.</a:t>
            </a:r>
          </a:p>
        </p:txBody>
      </p:sp>
      <p:sp>
        <p:nvSpPr>
          <p:cNvPr id="4" name="Slide Number Placeholder 3">
            <a:extLst>
              <a:ext uri="{FF2B5EF4-FFF2-40B4-BE49-F238E27FC236}">
                <a16:creationId xmlns:a16="http://schemas.microsoft.com/office/drawing/2014/main" id="{73F48D88-93B9-F5D3-3A6F-D8C4BC79530E}"/>
              </a:ext>
            </a:extLst>
          </p:cNvPr>
          <p:cNvSpPr>
            <a:spLocks noGrp="1"/>
          </p:cNvSpPr>
          <p:nvPr>
            <p:ph type="sldNum" sz="quarter" idx="12"/>
          </p:nvPr>
        </p:nvSpPr>
        <p:spPr/>
        <p:txBody>
          <a:bodyPr/>
          <a:lstStyle/>
          <a:p>
            <a:fld id="{FAE858A7-4E67-4370-B4B5-094CAEAE4D8D}" type="slidenum">
              <a:rPr lang="en-US" smtClean="0"/>
              <a:t>15</a:t>
            </a:fld>
            <a:endParaRPr lang="en-US"/>
          </a:p>
        </p:txBody>
      </p:sp>
    </p:spTree>
    <p:extLst>
      <p:ext uri="{BB962C8B-B14F-4D97-AF65-F5344CB8AC3E}">
        <p14:creationId xmlns:p14="http://schemas.microsoft.com/office/powerpoint/2010/main" val="33501940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9E874-C9C9-99A2-AEC5-D756BFF745EA}"/>
              </a:ext>
            </a:extLst>
          </p:cNvPr>
          <p:cNvSpPr>
            <a:spLocks noGrp="1"/>
          </p:cNvSpPr>
          <p:nvPr>
            <p:ph type="title"/>
          </p:nvPr>
        </p:nvSpPr>
        <p:spPr/>
        <p:txBody>
          <a:bodyPr/>
          <a:lstStyle/>
          <a:p>
            <a:r>
              <a:rPr lang="en-US" dirty="0"/>
              <a:t>Mislabel Observations – Laplacian </a:t>
            </a:r>
          </a:p>
        </p:txBody>
      </p:sp>
      <p:sp>
        <p:nvSpPr>
          <p:cNvPr id="4" name="Slide Number Placeholder 3">
            <a:extLst>
              <a:ext uri="{FF2B5EF4-FFF2-40B4-BE49-F238E27FC236}">
                <a16:creationId xmlns:a16="http://schemas.microsoft.com/office/drawing/2014/main" id="{8AA1909F-3391-040A-69AF-1C69E49516C2}"/>
              </a:ext>
            </a:extLst>
          </p:cNvPr>
          <p:cNvSpPr>
            <a:spLocks noGrp="1"/>
          </p:cNvSpPr>
          <p:nvPr>
            <p:ph type="sldNum" sz="quarter" idx="12"/>
          </p:nvPr>
        </p:nvSpPr>
        <p:spPr>
          <a:xfrm>
            <a:off x="675680" y="6257085"/>
            <a:ext cx="683339" cy="365125"/>
          </a:xfrm>
        </p:spPr>
        <p:txBody>
          <a:bodyPr/>
          <a:lstStyle/>
          <a:p>
            <a:fld id="{FAE858A7-4E67-4370-B4B5-094CAEAE4D8D}" type="slidenum">
              <a:rPr lang="en-US" smtClean="0"/>
              <a:t>16</a:t>
            </a:fld>
            <a:endParaRPr lang="en-US" dirty="0"/>
          </a:p>
        </p:txBody>
      </p:sp>
      <p:pic>
        <p:nvPicPr>
          <p:cNvPr id="6" name="Picture 5" descr="A close up of a black surface&#10;&#10;Description automatically generated">
            <a:extLst>
              <a:ext uri="{FF2B5EF4-FFF2-40B4-BE49-F238E27FC236}">
                <a16:creationId xmlns:a16="http://schemas.microsoft.com/office/drawing/2014/main" id="{B7A061F0-A101-602C-EE94-2D3A8F294E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9003" y="1571150"/>
            <a:ext cx="2093243" cy="2093243"/>
          </a:xfrm>
          <a:prstGeom prst="rect">
            <a:avLst/>
          </a:prstGeom>
        </p:spPr>
      </p:pic>
      <p:pic>
        <p:nvPicPr>
          <p:cNvPr id="8" name="Picture 7" descr="A black and white speckled surface&#10;&#10;Description automatically generated">
            <a:extLst>
              <a:ext uri="{FF2B5EF4-FFF2-40B4-BE49-F238E27FC236}">
                <a16:creationId xmlns:a16="http://schemas.microsoft.com/office/drawing/2014/main" id="{1CF5667F-F772-B72E-3929-99E99758F0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17259" y="1571148"/>
            <a:ext cx="2093243" cy="2093243"/>
          </a:xfrm>
          <a:prstGeom prst="rect">
            <a:avLst/>
          </a:prstGeom>
        </p:spPr>
      </p:pic>
      <p:pic>
        <p:nvPicPr>
          <p:cNvPr id="10" name="Picture 9" descr="A close-up of a fabric&#10;&#10;Description automatically generated">
            <a:extLst>
              <a:ext uri="{FF2B5EF4-FFF2-40B4-BE49-F238E27FC236}">
                <a16:creationId xmlns:a16="http://schemas.microsoft.com/office/drawing/2014/main" id="{0C3BB9DE-806F-89D0-7A80-585337CDAC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77453" y="1571149"/>
            <a:ext cx="2093243" cy="2093243"/>
          </a:xfrm>
          <a:prstGeom prst="rect">
            <a:avLst/>
          </a:prstGeom>
        </p:spPr>
      </p:pic>
      <p:sp>
        <p:nvSpPr>
          <p:cNvPr id="11" name="TextBox 10">
            <a:extLst>
              <a:ext uri="{FF2B5EF4-FFF2-40B4-BE49-F238E27FC236}">
                <a16:creationId xmlns:a16="http://schemas.microsoft.com/office/drawing/2014/main" id="{BB429560-1060-95FC-7A1B-ED0DF2D4627E}"/>
              </a:ext>
            </a:extLst>
          </p:cNvPr>
          <p:cNvSpPr txBox="1"/>
          <p:nvPr/>
        </p:nvSpPr>
        <p:spPr>
          <a:xfrm>
            <a:off x="2619455" y="3295060"/>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32</a:t>
            </a:r>
          </a:p>
        </p:txBody>
      </p:sp>
      <p:sp>
        <p:nvSpPr>
          <p:cNvPr id="12" name="TextBox 11">
            <a:extLst>
              <a:ext uri="{FF2B5EF4-FFF2-40B4-BE49-F238E27FC236}">
                <a16:creationId xmlns:a16="http://schemas.microsoft.com/office/drawing/2014/main" id="{2066896A-78DA-0801-85DE-F2677C4696B1}"/>
              </a:ext>
            </a:extLst>
          </p:cNvPr>
          <p:cNvSpPr txBox="1"/>
          <p:nvPr/>
        </p:nvSpPr>
        <p:spPr>
          <a:xfrm>
            <a:off x="5719365" y="3295059"/>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33</a:t>
            </a:r>
          </a:p>
        </p:txBody>
      </p:sp>
      <p:sp>
        <p:nvSpPr>
          <p:cNvPr id="13" name="TextBox 12">
            <a:extLst>
              <a:ext uri="{FF2B5EF4-FFF2-40B4-BE49-F238E27FC236}">
                <a16:creationId xmlns:a16="http://schemas.microsoft.com/office/drawing/2014/main" id="{11F11ADF-53A8-9348-5FC0-D85568A93441}"/>
              </a:ext>
            </a:extLst>
          </p:cNvPr>
          <p:cNvSpPr txBox="1"/>
          <p:nvPr/>
        </p:nvSpPr>
        <p:spPr>
          <a:xfrm>
            <a:off x="8777906" y="3295060"/>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39</a:t>
            </a:r>
          </a:p>
        </p:txBody>
      </p:sp>
      <p:pic>
        <p:nvPicPr>
          <p:cNvPr id="14" name="Picture 13" descr="A close up of a black surface&#10;&#10;Description automatically generated">
            <a:extLst>
              <a:ext uri="{FF2B5EF4-FFF2-40B4-BE49-F238E27FC236}">
                <a16:creationId xmlns:a16="http://schemas.microsoft.com/office/drawing/2014/main" id="{C63471F1-03E8-DB20-1FD9-99AAD69BBF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18912" y="4113786"/>
            <a:ext cx="2093243" cy="2093243"/>
          </a:xfrm>
          <a:prstGeom prst="rect">
            <a:avLst/>
          </a:prstGeom>
        </p:spPr>
      </p:pic>
      <p:sp>
        <p:nvSpPr>
          <p:cNvPr id="16" name="TextBox 15">
            <a:extLst>
              <a:ext uri="{FF2B5EF4-FFF2-40B4-BE49-F238E27FC236}">
                <a16:creationId xmlns:a16="http://schemas.microsoft.com/office/drawing/2014/main" id="{8615FB89-89B4-9BAD-C79F-5C6164BCBF71}"/>
              </a:ext>
            </a:extLst>
          </p:cNvPr>
          <p:cNvSpPr txBox="1"/>
          <p:nvPr/>
        </p:nvSpPr>
        <p:spPr>
          <a:xfrm>
            <a:off x="5761780" y="5837697"/>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32</a:t>
            </a:r>
          </a:p>
        </p:txBody>
      </p:sp>
      <p:pic>
        <p:nvPicPr>
          <p:cNvPr id="18" name="Picture 17">
            <a:extLst>
              <a:ext uri="{FF2B5EF4-FFF2-40B4-BE49-F238E27FC236}">
                <a16:creationId xmlns:a16="http://schemas.microsoft.com/office/drawing/2014/main" id="{231FE5CC-D06C-8BAE-D6CB-D71696641A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77453" y="4155157"/>
            <a:ext cx="2093243" cy="2093243"/>
          </a:xfrm>
          <a:prstGeom prst="rect">
            <a:avLst/>
          </a:prstGeom>
        </p:spPr>
      </p:pic>
      <p:pic>
        <p:nvPicPr>
          <p:cNvPr id="22" name="Picture 21" descr="A close-up of a grid&#10;&#10;Description automatically generated">
            <a:extLst>
              <a:ext uri="{FF2B5EF4-FFF2-40B4-BE49-F238E27FC236}">
                <a16:creationId xmlns:a16="http://schemas.microsoft.com/office/drawing/2014/main" id="{9ADA6722-77C4-8510-7FF1-B8C887DFCDE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9002" y="4113786"/>
            <a:ext cx="2093243" cy="2093243"/>
          </a:xfrm>
          <a:prstGeom prst="rect">
            <a:avLst/>
          </a:prstGeom>
        </p:spPr>
      </p:pic>
      <p:sp>
        <p:nvSpPr>
          <p:cNvPr id="23" name="TextBox 22">
            <a:extLst>
              <a:ext uri="{FF2B5EF4-FFF2-40B4-BE49-F238E27FC236}">
                <a16:creationId xmlns:a16="http://schemas.microsoft.com/office/drawing/2014/main" id="{953DED6C-836F-0B90-10A6-8FEE63AEBC4D}"/>
              </a:ext>
            </a:extLst>
          </p:cNvPr>
          <p:cNvSpPr txBox="1"/>
          <p:nvPr/>
        </p:nvSpPr>
        <p:spPr>
          <a:xfrm>
            <a:off x="2619455" y="5837697"/>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34</a:t>
            </a:r>
          </a:p>
        </p:txBody>
      </p:sp>
      <p:sp>
        <p:nvSpPr>
          <p:cNvPr id="24" name="TextBox 23">
            <a:extLst>
              <a:ext uri="{FF2B5EF4-FFF2-40B4-BE49-F238E27FC236}">
                <a16:creationId xmlns:a16="http://schemas.microsoft.com/office/drawing/2014/main" id="{789D3E31-224A-70A8-DBBE-30172240A1C5}"/>
              </a:ext>
            </a:extLst>
          </p:cNvPr>
          <p:cNvSpPr txBox="1"/>
          <p:nvPr/>
        </p:nvSpPr>
        <p:spPr>
          <a:xfrm>
            <a:off x="8777906" y="5879068"/>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40</a:t>
            </a:r>
          </a:p>
        </p:txBody>
      </p:sp>
      <p:cxnSp>
        <p:nvCxnSpPr>
          <p:cNvPr id="26" name="Straight Arrow Connector 25">
            <a:extLst>
              <a:ext uri="{FF2B5EF4-FFF2-40B4-BE49-F238E27FC236}">
                <a16:creationId xmlns:a16="http://schemas.microsoft.com/office/drawing/2014/main" id="{F7D1CA4E-6E60-6A10-0C62-11EE03823326}"/>
              </a:ext>
            </a:extLst>
          </p:cNvPr>
          <p:cNvCxnSpPr>
            <a:cxnSpLocks/>
            <a:stCxn id="6" idx="2"/>
            <a:endCxn id="22" idx="0"/>
          </p:cNvCxnSpPr>
          <p:nvPr/>
        </p:nvCxnSpPr>
        <p:spPr>
          <a:xfrm flipH="1">
            <a:off x="2065624" y="3664393"/>
            <a:ext cx="1" cy="4493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BBDC15E-E47E-B7DC-887A-C1F6B8C87A49}"/>
              </a:ext>
            </a:extLst>
          </p:cNvPr>
          <p:cNvCxnSpPr>
            <a:cxnSpLocks/>
            <a:stCxn id="8" idx="2"/>
            <a:endCxn id="14" idx="0"/>
          </p:cNvCxnSpPr>
          <p:nvPr/>
        </p:nvCxnSpPr>
        <p:spPr>
          <a:xfrm>
            <a:off x="5163881" y="3664391"/>
            <a:ext cx="1653" cy="4493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FBFFB3CB-D39D-5B0F-D8B8-88D00E4132E7}"/>
              </a:ext>
            </a:extLst>
          </p:cNvPr>
          <p:cNvCxnSpPr>
            <a:cxnSpLocks/>
            <a:stCxn id="10" idx="2"/>
            <a:endCxn id="18" idx="0"/>
          </p:cNvCxnSpPr>
          <p:nvPr/>
        </p:nvCxnSpPr>
        <p:spPr>
          <a:xfrm>
            <a:off x="8224075" y="3664392"/>
            <a:ext cx="0" cy="490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8997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3774632-76C9-D3B3-A0AE-D8F863BC02EF}"/>
              </a:ext>
            </a:extLst>
          </p:cNvPr>
          <p:cNvSpPr>
            <a:spLocks noGrp="1"/>
          </p:cNvSpPr>
          <p:nvPr>
            <p:ph type="sldNum" sz="quarter" idx="12"/>
          </p:nvPr>
        </p:nvSpPr>
        <p:spPr/>
        <p:txBody>
          <a:bodyPr/>
          <a:lstStyle/>
          <a:p>
            <a:fld id="{FAE858A7-4E67-4370-B4B5-094CAEAE4D8D}" type="slidenum">
              <a:rPr lang="en-US" smtClean="0"/>
              <a:t>17</a:t>
            </a:fld>
            <a:endParaRPr lang="en-US"/>
          </a:p>
        </p:txBody>
      </p:sp>
      <p:sp>
        <p:nvSpPr>
          <p:cNvPr id="8" name="TextBox 7">
            <a:extLst>
              <a:ext uri="{FF2B5EF4-FFF2-40B4-BE49-F238E27FC236}">
                <a16:creationId xmlns:a16="http://schemas.microsoft.com/office/drawing/2014/main" id="{A8D46419-5B05-F629-6747-CAAF6260503B}"/>
              </a:ext>
            </a:extLst>
          </p:cNvPr>
          <p:cNvSpPr txBox="1"/>
          <p:nvPr/>
        </p:nvSpPr>
        <p:spPr>
          <a:xfrm rot="10800000">
            <a:off x="965554" y="1260722"/>
            <a:ext cx="461665" cy="4336556"/>
          </a:xfrm>
          <a:prstGeom prst="rect">
            <a:avLst/>
          </a:prstGeom>
          <a:noFill/>
        </p:spPr>
        <p:txBody>
          <a:bodyPr vert="eaVert" wrap="square" rtlCol="0">
            <a:spAutoFit/>
          </a:bodyPr>
          <a:lstStyle/>
          <a:p>
            <a:pPr algn="ctr"/>
            <a:r>
              <a:rPr lang="en-US" u="sng" dirty="0"/>
              <a:t>Textures and their pyramids</a:t>
            </a:r>
          </a:p>
        </p:txBody>
      </p:sp>
      <p:pic>
        <p:nvPicPr>
          <p:cNvPr id="10" name="Picture 9">
            <a:extLst>
              <a:ext uri="{FF2B5EF4-FFF2-40B4-BE49-F238E27FC236}">
                <a16:creationId xmlns:a16="http://schemas.microsoft.com/office/drawing/2014/main" id="{82EE0C5B-BE38-BD5B-0917-2A9EDEF7283F}"/>
              </a:ext>
            </a:extLst>
          </p:cNvPr>
          <p:cNvPicPr>
            <a:picLocks noChangeAspect="1"/>
          </p:cNvPicPr>
          <p:nvPr/>
        </p:nvPicPr>
        <p:blipFill>
          <a:blip r:embed="rId2"/>
          <a:stretch>
            <a:fillRect/>
          </a:stretch>
        </p:blipFill>
        <p:spPr>
          <a:xfrm>
            <a:off x="1639772" y="0"/>
            <a:ext cx="10552228" cy="6858000"/>
          </a:xfrm>
          <a:prstGeom prst="rect">
            <a:avLst/>
          </a:prstGeom>
        </p:spPr>
      </p:pic>
    </p:spTree>
    <p:extLst>
      <p:ext uri="{BB962C8B-B14F-4D97-AF65-F5344CB8AC3E}">
        <p14:creationId xmlns:p14="http://schemas.microsoft.com/office/powerpoint/2010/main" val="21461830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70A84-54A7-3BC8-74C1-36B3F750FF29}"/>
              </a:ext>
            </a:extLst>
          </p:cNvPr>
          <p:cNvSpPr>
            <a:spLocks noGrp="1"/>
          </p:cNvSpPr>
          <p:nvPr>
            <p:ph type="title"/>
          </p:nvPr>
        </p:nvSpPr>
        <p:spPr/>
        <p:txBody>
          <a:bodyPr/>
          <a:lstStyle/>
          <a:p>
            <a:r>
              <a:rPr lang="en-US" dirty="0"/>
              <a:t>Gabor </a:t>
            </a:r>
          </a:p>
        </p:txBody>
      </p:sp>
      <p:sp>
        <p:nvSpPr>
          <p:cNvPr id="3" name="Content Placeholder 2">
            <a:extLst>
              <a:ext uri="{FF2B5EF4-FFF2-40B4-BE49-F238E27FC236}">
                <a16:creationId xmlns:a16="http://schemas.microsoft.com/office/drawing/2014/main" id="{E92033D3-169C-E6C6-EA20-1DCBF3F926A6}"/>
              </a:ext>
            </a:extLst>
          </p:cNvPr>
          <p:cNvSpPr>
            <a:spLocks noGrp="1"/>
          </p:cNvSpPr>
          <p:nvPr>
            <p:ph idx="1"/>
          </p:nvPr>
        </p:nvSpPr>
        <p:spPr/>
        <p:txBody>
          <a:bodyPr/>
          <a:lstStyle/>
          <a:p>
            <a:r>
              <a:rPr lang="en-US" dirty="0"/>
              <a:t>Similar to the Laplacian, all statistics were initially used, resulting in great performance. At 4 scales and 4 orientations, the filter produced an accuracy of 85.27%.</a:t>
            </a:r>
          </a:p>
          <a:p>
            <a:pPr lvl="1"/>
            <a:r>
              <a:rPr lang="en-US" dirty="0"/>
              <a:t>The file “Gabor all stats all layers.txt” contains the output for each scale/orient</a:t>
            </a:r>
          </a:p>
          <a:p>
            <a:r>
              <a:rPr lang="en-US" dirty="0"/>
              <a:t>Testing mean only, the best PCC = 88.86% with 5 scales and 6 orientations</a:t>
            </a:r>
          </a:p>
          <a:p>
            <a:r>
              <a:rPr lang="en-US" dirty="0"/>
              <a:t>Testing variance only, best PCC = 79.39% with 4 scales and 4 orientations</a:t>
            </a:r>
          </a:p>
          <a:p>
            <a:r>
              <a:rPr lang="en-US" dirty="0"/>
              <a:t>Testing skewness only, best PCC = 59.78% accurate with 3 scales and 4 orientations</a:t>
            </a:r>
          </a:p>
          <a:p>
            <a:r>
              <a:rPr lang="en-US" dirty="0"/>
              <a:t>Testing kurtosis only, best PCC = 1.69% accurate at all scale and orientations</a:t>
            </a:r>
          </a:p>
        </p:txBody>
      </p:sp>
      <p:sp>
        <p:nvSpPr>
          <p:cNvPr id="4" name="Slide Number Placeholder 3">
            <a:extLst>
              <a:ext uri="{FF2B5EF4-FFF2-40B4-BE49-F238E27FC236}">
                <a16:creationId xmlns:a16="http://schemas.microsoft.com/office/drawing/2014/main" id="{DA9E1728-11AC-91D6-6337-FDA0BD9016B4}"/>
              </a:ext>
            </a:extLst>
          </p:cNvPr>
          <p:cNvSpPr>
            <a:spLocks noGrp="1"/>
          </p:cNvSpPr>
          <p:nvPr>
            <p:ph type="sldNum" sz="quarter" idx="12"/>
          </p:nvPr>
        </p:nvSpPr>
        <p:spPr/>
        <p:txBody>
          <a:bodyPr/>
          <a:lstStyle/>
          <a:p>
            <a:fld id="{FAE858A7-4E67-4370-B4B5-094CAEAE4D8D}" type="slidenum">
              <a:rPr lang="en-US" smtClean="0"/>
              <a:t>18</a:t>
            </a:fld>
            <a:endParaRPr lang="en-US"/>
          </a:p>
        </p:txBody>
      </p:sp>
    </p:spTree>
    <p:extLst>
      <p:ext uri="{BB962C8B-B14F-4D97-AF65-F5344CB8AC3E}">
        <p14:creationId xmlns:p14="http://schemas.microsoft.com/office/powerpoint/2010/main" val="7170251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5D684-2C0E-93CB-2B90-BF6205E4C7C8}"/>
              </a:ext>
            </a:extLst>
          </p:cNvPr>
          <p:cNvSpPr>
            <a:spLocks noGrp="1"/>
          </p:cNvSpPr>
          <p:nvPr>
            <p:ph type="title"/>
          </p:nvPr>
        </p:nvSpPr>
        <p:spPr/>
        <p:txBody>
          <a:bodyPr/>
          <a:lstStyle/>
          <a:p>
            <a:r>
              <a:rPr lang="en-US" dirty="0"/>
              <a:t>Gabor</a:t>
            </a:r>
          </a:p>
        </p:txBody>
      </p:sp>
      <p:sp>
        <p:nvSpPr>
          <p:cNvPr id="3" name="Content Placeholder 2">
            <a:extLst>
              <a:ext uri="{FF2B5EF4-FFF2-40B4-BE49-F238E27FC236}">
                <a16:creationId xmlns:a16="http://schemas.microsoft.com/office/drawing/2014/main" id="{90EA86DA-7DAB-6F64-D89F-2BA9B05DCA40}"/>
              </a:ext>
            </a:extLst>
          </p:cNvPr>
          <p:cNvSpPr>
            <a:spLocks noGrp="1"/>
          </p:cNvSpPr>
          <p:nvPr>
            <p:ph idx="1"/>
          </p:nvPr>
        </p:nvSpPr>
        <p:spPr/>
        <p:txBody>
          <a:bodyPr/>
          <a:lstStyle/>
          <a:p>
            <a:r>
              <a:rPr lang="en-US" dirty="0"/>
              <a:t>Removing kurtosis due to its poor performance, the best Gabor PCC = 89.1% accurate with 4 scales and 4 orientations. </a:t>
            </a:r>
          </a:p>
          <a:p>
            <a:r>
              <a:rPr lang="en-US" dirty="0"/>
              <a:t>Removing Skewness as well resulted in the best Gabor PCC = 90.25% accurate with 4 scales and 4 orientations. </a:t>
            </a:r>
          </a:p>
          <a:p>
            <a:pPr lvl="1"/>
            <a:r>
              <a:rPr lang="en-US" dirty="0"/>
              <a:t>I tried adding in kurtosis again and re-ran the test. It had no effect on the results.</a:t>
            </a:r>
          </a:p>
          <a:p>
            <a:r>
              <a:rPr lang="en-US" dirty="0"/>
              <a:t>It appears that mean and variance are the most important statistics with 4 scales and 4 orientations being the optimal choice. </a:t>
            </a:r>
          </a:p>
        </p:txBody>
      </p:sp>
      <p:sp>
        <p:nvSpPr>
          <p:cNvPr id="4" name="Slide Number Placeholder 3">
            <a:extLst>
              <a:ext uri="{FF2B5EF4-FFF2-40B4-BE49-F238E27FC236}">
                <a16:creationId xmlns:a16="http://schemas.microsoft.com/office/drawing/2014/main" id="{7CD7A942-86F6-90FE-5FA2-A93E9B31F292}"/>
              </a:ext>
            </a:extLst>
          </p:cNvPr>
          <p:cNvSpPr>
            <a:spLocks noGrp="1"/>
          </p:cNvSpPr>
          <p:nvPr>
            <p:ph type="sldNum" sz="quarter" idx="12"/>
          </p:nvPr>
        </p:nvSpPr>
        <p:spPr/>
        <p:txBody>
          <a:bodyPr/>
          <a:lstStyle/>
          <a:p>
            <a:fld id="{FAE858A7-4E67-4370-B4B5-094CAEAE4D8D}" type="slidenum">
              <a:rPr lang="en-US" smtClean="0"/>
              <a:t>19</a:t>
            </a:fld>
            <a:endParaRPr lang="en-US"/>
          </a:p>
        </p:txBody>
      </p:sp>
    </p:spTree>
    <p:extLst>
      <p:ext uri="{BB962C8B-B14F-4D97-AF65-F5344CB8AC3E}">
        <p14:creationId xmlns:p14="http://schemas.microsoft.com/office/powerpoint/2010/main" val="23015134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0265F-915C-EA26-42AC-4A0E9CE47E85}"/>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B2169FFC-D442-9A9D-AE12-B8C4763E6B83}"/>
              </a:ext>
            </a:extLst>
          </p:cNvPr>
          <p:cNvSpPr>
            <a:spLocks noGrp="1"/>
          </p:cNvSpPr>
          <p:nvPr>
            <p:ph idx="1"/>
          </p:nvPr>
        </p:nvSpPr>
        <p:spPr/>
        <p:txBody>
          <a:bodyPr/>
          <a:lstStyle/>
          <a:p>
            <a:r>
              <a:rPr lang="en-US" dirty="0"/>
              <a:t>For this project, students are given 59 texture images</a:t>
            </a:r>
          </a:p>
          <a:p>
            <a:r>
              <a:rPr lang="en-US" dirty="0"/>
              <a:t>Feature vectors are calculated by extracting certain statistics (mean, variance, skewness, kurtosis) from the textures after two different methods of texture processing:</a:t>
            </a:r>
          </a:p>
          <a:p>
            <a:pPr lvl="1"/>
            <a:r>
              <a:rPr lang="en-US" dirty="0"/>
              <a:t>Laplacian Pyramid</a:t>
            </a:r>
          </a:p>
          <a:p>
            <a:pPr lvl="1"/>
            <a:r>
              <a:rPr lang="en-US" dirty="0"/>
              <a:t>Gabor Filter Bank</a:t>
            </a:r>
          </a:p>
          <a:p>
            <a:r>
              <a:rPr lang="en-US" dirty="0"/>
              <a:t>A percentage of correct classification (PCC) is calculated from the results to evaluate the filter performance under different statistic combinations. </a:t>
            </a:r>
          </a:p>
        </p:txBody>
      </p:sp>
      <p:sp>
        <p:nvSpPr>
          <p:cNvPr id="5" name="Slide Number Placeholder 4">
            <a:extLst>
              <a:ext uri="{FF2B5EF4-FFF2-40B4-BE49-F238E27FC236}">
                <a16:creationId xmlns:a16="http://schemas.microsoft.com/office/drawing/2014/main" id="{8FD8E1E7-9798-9972-0307-040038626E12}"/>
              </a:ext>
            </a:extLst>
          </p:cNvPr>
          <p:cNvSpPr>
            <a:spLocks noGrp="1"/>
          </p:cNvSpPr>
          <p:nvPr>
            <p:ph type="sldNum" sz="quarter" idx="12"/>
          </p:nvPr>
        </p:nvSpPr>
        <p:spPr/>
        <p:txBody>
          <a:bodyPr/>
          <a:lstStyle/>
          <a:p>
            <a:fld id="{FAE858A7-4E67-4370-B4B5-094CAEAE4D8D}" type="slidenum">
              <a:rPr lang="en-US" smtClean="0"/>
              <a:t>2</a:t>
            </a:fld>
            <a:endParaRPr lang="en-US"/>
          </a:p>
        </p:txBody>
      </p:sp>
    </p:spTree>
    <p:extLst>
      <p:ext uri="{BB962C8B-B14F-4D97-AF65-F5344CB8AC3E}">
        <p14:creationId xmlns:p14="http://schemas.microsoft.com/office/powerpoint/2010/main" val="4366776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895DE-DAEF-45D1-544F-519CB140C76A}"/>
              </a:ext>
            </a:extLst>
          </p:cNvPr>
          <p:cNvSpPr>
            <a:spLocks noGrp="1"/>
          </p:cNvSpPr>
          <p:nvPr>
            <p:ph type="title"/>
          </p:nvPr>
        </p:nvSpPr>
        <p:spPr/>
        <p:txBody>
          <a:bodyPr/>
          <a:lstStyle/>
          <a:p>
            <a:r>
              <a:rPr lang="en-US" dirty="0"/>
              <a:t>Mislabel Observations – Gabor </a:t>
            </a:r>
          </a:p>
        </p:txBody>
      </p:sp>
      <p:sp>
        <p:nvSpPr>
          <p:cNvPr id="3" name="Content Placeholder 2">
            <a:extLst>
              <a:ext uri="{FF2B5EF4-FFF2-40B4-BE49-F238E27FC236}">
                <a16:creationId xmlns:a16="http://schemas.microsoft.com/office/drawing/2014/main" id="{002C1F13-D67B-961A-778D-F4D4D23495ED}"/>
              </a:ext>
            </a:extLst>
          </p:cNvPr>
          <p:cNvSpPr>
            <a:spLocks noGrp="1"/>
          </p:cNvSpPr>
          <p:nvPr>
            <p:ph idx="1"/>
          </p:nvPr>
        </p:nvSpPr>
        <p:spPr/>
        <p:txBody>
          <a:bodyPr/>
          <a:lstStyle/>
          <a:p>
            <a:r>
              <a:rPr lang="en-US" dirty="0"/>
              <a:t>As with the Laplacian, I modified the code to only run at 4 scales and 4 orientations, then checked for mislabeled textures.</a:t>
            </a:r>
          </a:p>
          <a:p>
            <a:pPr lvl="1"/>
            <a:r>
              <a:rPr lang="en-US" dirty="0"/>
              <a:t>Texture 10 was misclassified to texture 11 a total of 55 times, the most by far. </a:t>
            </a:r>
          </a:p>
          <a:p>
            <a:pPr lvl="1"/>
            <a:r>
              <a:rPr lang="en-US" dirty="0"/>
              <a:t>Texture 13 was misclassified to texture 12 a total of 39 times</a:t>
            </a:r>
          </a:p>
          <a:p>
            <a:pPr lvl="1"/>
            <a:r>
              <a:rPr lang="en-US" dirty="0"/>
              <a:t>Texture 15 was misclassified to texture 14 a total of 26 times</a:t>
            </a:r>
          </a:p>
          <a:p>
            <a:r>
              <a:rPr lang="en-US" dirty="0"/>
              <a:t>As seen next slide, these textures are quite similar in structure. 10 and 11 and 13 and 12 are very structurally similar but inverted from each other.</a:t>
            </a:r>
          </a:p>
          <a:p>
            <a:pPr lvl="1"/>
            <a:r>
              <a:rPr lang="en-US" dirty="0"/>
              <a:t>However, I’m not sure I could tell 15 and 14 apart unless they were side-by-side as shown.</a:t>
            </a:r>
          </a:p>
          <a:p>
            <a:pPr lvl="1"/>
            <a:endParaRPr lang="en-US" dirty="0"/>
          </a:p>
        </p:txBody>
      </p:sp>
      <p:sp>
        <p:nvSpPr>
          <p:cNvPr id="4" name="Slide Number Placeholder 3">
            <a:extLst>
              <a:ext uri="{FF2B5EF4-FFF2-40B4-BE49-F238E27FC236}">
                <a16:creationId xmlns:a16="http://schemas.microsoft.com/office/drawing/2014/main" id="{FD229CA6-0D4F-D06C-08A8-043D257ABBC0}"/>
              </a:ext>
            </a:extLst>
          </p:cNvPr>
          <p:cNvSpPr>
            <a:spLocks noGrp="1"/>
          </p:cNvSpPr>
          <p:nvPr>
            <p:ph type="sldNum" sz="quarter" idx="12"/>
          </p:nvPr>
        </p:nvSpPr>
        <p:spPr/>
        <p:txBody>
          <a:bodyPr/>
          <a:lstStyle/>
          <a:p>
            <a:fld id="{FAE858A7-4E67-4370-B4B5-094CAEAE4D8D}" type="slidenum">
              <a:rPr lang="en-US" smtClean="0"/>
              <a:t>20</a:t>
            </a:fld>
            <a:endParaRPr lang="en-US"/>
          </a:p>
        </p:txBody>
      </p:sp>
    </p:spTree>
    <p:extLst>
      <p:ext uri="{BB962C8B-B14F-4D97-AF65-F5344CB8AC3E}">
        <p14:creationId xmlns:p14="http://schemas.microsoft.com/office/powerpoint/2010/main" val="2356872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A close-up of a black and white texture&#10;&#10;Description automatically generated">
            <a:extLst>
              <a:ext uri="{FF2B5EF4-FFF2-40B4-BE49-F238E27FC236}">
                <a16:creationId xmlns:a16="http://schemas.microsoft.com/office/drawing/2014/main" id="{2CB6534C-937E-3725-22DD-BB40982694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6509" y="3948118"/>
            <a:ext cx="2093243" cy="2093243"/>
          </a:xfrm>
          <a:prstGeom prst="rect">
            <a:avLst/>
          </a:prstGeom>
        </p:spPr>
      </p:pic>
      <p:pic>
        <p:nvPicPr>
          <p:cNvPr id="22" name="Picture 21" descr="A close-up of a black and white grid&#10;&#10;Description automatically generated">
            <a:extLst>
              <a:ext uri="{FF2B5EF4-FFF2-40B4-BE49-F238E27FC236}">
                <a16:creationId xmlns:a16="http://schemas.microsoft.com/office/drawing/2014/main" id="{B26ACB74-0773-99B6-722D-917BE969BD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2756" y="3948118"/>
            <a:ext cx="2093243" cy="2093243"/>
          </a:xfrm>
          <a:prstGeom prst="rect">
            <a:avLst/>
          </a:prstGeom>
        </p:spPr>
      </p:pic>
      <p:pic>
        <p:nvPicPr>
          <p:cNvPr id="20" name="Picture 19" descr="A black and white polka dot fabric&#10;&#10;Description automatically generated">
            <a:extLst>
              <a:ext uri="{FF2B5EF4-FFF2-40B4-BE49-F238E27FC236}">
                <a16:creationId xmlns:a16="http://schemas.microsoft.com/office/drawing/2014/main" id="{66C9412B-FBF3-3E66-95C3-B6926B40F7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003" y="3946015"/>
            <a:ext cx="2093243" cy="2093243"/>
          </a:xfrm>
          <a:prstGeom prst="rect">
            <a:avLst/>
          </a:prstGeom>
        </p:spPr>
      </p:pic>
      <p:pic>
        <p:nvPicPr>
          <p:cNvPr id="14" name="Picture 13" descr="A close-up of a black and white texture&#10;&#10;Description automatically generated">
            <a:extLst>
              <a:ext uri="{FF2B5EF4-FFF2-40B4-BE49-F238E27FC236}">
                <a16:creationId xmlns:a16="http://schemas.microsoft.com/office/drawing/2014/main" id="{72D0FE4F-0625-9CDE-7BAC-3B707F606A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86509" y="1471735"/>
            <a:ext cx="2093244" cy="2093244"/>
          </a:xfrm>
          <a:prstGeom prst="rect">
            <a:avLst/>
          </a:prstGeom>
        </p:spPr>
      </p:pic>
      <p:pic>
        <p:nvPicPr>
          <p:cNvPr id="8" name="Picture 7" descr="A close up of a white fabric&#10;&#10;Description automatically generated">
            <a:extLst>
              <a:ext uri="{FF2B5EF4-FFF2-40B4-BE49-F238E27FC236}">
                <a16:creationId xmlns:a16="http://schemas.microsoft.com/office/drawing/2014/main" id="{F281A3A1-F639-9AEA-21FB-83604809AE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9003" y="1471735"/>
            <a:ext cx="2093244" cy="2093244"/>
          </a:xfrm>
          <a:prstGeom prst="rect">
            <a:avLst/>
          </a:prstGeom>
        </p:spPr>
      </p:pic>
      <p:sp>
        <p:nvSpPr>
          <p:cNvPr id="2" name="Title 1">
            <a:extLst>
              <a:ext uri="{FF2B5EF4-FFF2-40B4-BE49-F238E27FC236}">
                <a16:creationId xmlns:a16="http://schemas.microsoft.com/office/drawing/2014/main" id="{407A3C33-6006-FBFB-C4DD-73ADB62AD10D}"/>
              </a:ext>
            </a:extLst>
          </p:cNvPr>
          <p:cNvSpPr>
            <a:spLocks noGrp="1"/>
          </p:cNvSpPr>
          <p:nvPr>
            <p:ph type="title"/>
          </p:nvPr>
        </p:nvSpPr>
        <p:spPr/>
        <p:txBody>
          <a:bodyPr/>
          <a:lstStyle/>
          <a:p>
            <a:r>
              <a:rPr lang="en-US" dirty="0"/>
              <a:t>Mislabel Observations – Gabor </a:t>
            </a:r>
          </a:p>
        </p:txBody>
      </p:sp>
      <p:sp>
        <p:nvSpPr>
          <p:cNvPr id="4" name="Slide Number Placeholder 3">
            <a:extLst>
              <a:ext uri="{FF2B5EF4-FFF2-40B4-BE49-F238E27FC236}">
                <a16:creationId xmlns:a16="http://schemas.microsoft.com/office/drawing/2014/main" id="{45ACA4E7-A587-672D-B91C-32F60D15BA6F}"/>
              </a:ext>
            </a:extLst>
          </p:cNvPr>
          <p:cNvSpPr>
            <a:spLocks noGrp="1"/>
          </p:cNvSpPr>
          <p:nvPr>
            <p:ph type="sldNum" sz="quarter" idx="12"/>
          </p:nvPr>
        </p:nvSpPr>
        <p:spPr/>
        <p:txBody>
          <a:bodyPr/>
          <a:lstStyle/>
          <a:p>
            <a:fld id="{FAE858A7-4E67-4370-B4B5-094CAEAE4D8D}" type="slidenum">
              <a:rPr lang="en-US" smtClean="0"/>
              <a:t>21</a:t>
            </a:fld>
            <a:endParaRPr lang="en-US"/>
          </a:p>
        </p:txBody>
      </p:sp>
      <p:sp>
        <p:nvSpPr>
          <p:cNvPr id="5" name="TextBox 4">
            <a:extLst>
              <a:ext uri="{FF2B5EF4-FFF2-40B4-BE49-F238E27FC236}">
                <a16:creationId xmlns:a16="http://schemas.microsoft.com/office/drawing/2014/main" id="{A02C9C54-CC23-5227-E56D-9BB2B00BB2E4}"/>
              </a:ext>
            </a:extLst>
          </p:cNvPr>
          <p:cNvSpPr txBox="1"/>
          <p:nvPr/>
        </p:nvSpPr>
        <p:spPr>
          <a:xfrm>
            <a:off x="8586963" y="3195647"/>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15</a:t>
            </a:r>
          </a:p>
        </p:txBody>
      </p:sp>
      <p:sp>
        <p:nvSpPr>
          <p:cNvPr id="6" name="TextBox 5">
            <a:extLst>
              <a:ext uri="{FF2B5EF4-FFF2-40B4-BE49-F238E27FC236}">
                <a16:creationId xmlns:a16="http://schemas.microsoft.com/office/drawing/2014/main" id="{0D9B3B53-3D22-3755-0B8E-B399D6D904F5}"/>
              </a:ext>
            </a:extLst>
          </p:cNvPr>
          <p:cNvSpPr txBox="1"/>
          <p:nvPr/>
        </p:nvSpPr>
        <p:spPr>
          <a:xfrm>
            <a:off x="2619457" y="3195647"/>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10</a:t>
            </a:r>
          </a:p>
        </p:txBody>
      </p:sp>
      <p:pic>
        <p:nvPicPr>
          <p:cNvPr id="12" name="Picture 11" descr="A close-up of a black and white grid&#10;&#10;Description automatically generated">
            <a:extLst>
              <a:ext uri="{FF2B5EF4-FFF2-40B4-BE49-F238E27FC236}">
                <a16:creationId xmlns:a16="http://schemas.microsoft.com/office/drawing/2014/main" id="{5EF21A22-B59D-2860-C04E-57CDB68271A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002756" y="1471735"/>
            <a:ext cx="2093244" cy="2093244"/>
          </a:xfrm>
          <a:prstGeom prst="rect">
            <a:avLst/>
          </a:prstGeom>
        </p:spPr>
      </p:pic>
      <p:sp>
        <p:nvSpPr>
          <p:cNvPr id="15" name="TextBox 14">
            <a:extLst>
              <a:ext uri="{FF2B5EF4-FFF2-40B4-BE49-F238E27FC236}">
                <a16:creationId xmlns:a16="http://schemas.microsoft.com/office/drawing/2014/main" id="{1C83AC2F-7A1B-E839-E55C-59965D1AEF8E}"/>
              </a:ext>
            </a:extLst>
          </p:cNvPr>
          <p:cNvSpPr txBox="1"/>
          <p:nvPr/>
        </p:nvSpPr>
        <p:spPr>
          <a:xfrm>
            <a:off x="5603210" y="3195647"/>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13</a:t>
            </a:r>
          </a:p>
        </p:txBody>
      </p:sp>
      <p:sp>
        <p:nvSpPr>
          <p:cNvPr id="16" name="TextBox 15">
            <a:extLst>
              <a:ext uri="{FF2B5EF4-FFF2-40B4-BE49-F238E27FC236}">
                <a16:creationId xmlns:a16="http://schemas.microsoft.com/office/drawing/2014/main" id="{0131179A-459C-4462-20AE-2191B3F2B48D}"/>
              </a:ext>
            </a:extLst>
          </p:cNvPr>
          <p:cNvSpPr txBox="1"/>
          <p:nvPr/>
        </p:nvSpPr>
        <p:spPr>
          <a:xfrm>
            <a:off x="2634403" y="5669926"/>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11</a:t>
            </a:r>
          </a:p>
        </p:txBody>
      </p:sp>
      <p:sp>
        <p:nvSpPr>
          <p:cNvPr id="17" name="TextBox 16">
            <a:extLst>
              <a:ext uri="{FF2B5EF4-FFF2-40B4-BE49-F238E27FC236}">
                <a16:creationId xmlns:a16="http://schemas.microsoft.com/office/drawing/2014/main" id="{71681ED2-7D1B-3370-1629-746AFBB4AB9D}"/>
              </a:ext>
            </a:extLst>
          </p:cNvPr>
          <p:cNvSpPr txBox="1"/>
          <p:nvPr/>
        </p:nvSpPr>
        <p:spPr>
          <a:xfrm>
            <a:off x="5603210" y="5669926"/>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12</a:t>
            </a:r>
          </a:p>
        </p:txBody>
      </p:sp>
      <p:sp>
        <p:nvSpPr>
          <p:cNvPr id="18" name="TextBox 17">
            <a:extLst>
              <a:ext uri="{FF2B5EF4-FFF2-40B4-BE49-F238E27FC236}">
                <a16:creationId xmlns:a16="http://schemas.microsoft.com/office/drawing/2014/main" id="{5A9339E7-5702-C1DD-20F8-73DA99A9CB81}"/>
              </a:ext>
            </a:extLst>
          </p:cNvPr>
          <p:cNvSpPr txBox="1"/>
          <p:nvPr/>
        </p:nvSpPr>
        <p:spPr>
          <a:xfrm>
            <a:off x="8586962" y="5669926"/>
            <a:ext cx="492790" cy="369332"/>
          </a:xfrm>
          <a:prstGeom prst="rect">
            <a:avLst/>
          </a:prstGeom>
          <a:noFill/>
        </p:spPr>
        <p:txBody>
          <a:bodyPr wrap="square" rtlCol="0">
            <a:spAutoFit/>
          </a:bodyPr>
          <a:lstStyle/>
          <a:p>
            <a:r>
              <a:rPr lang="en-US" dirty="0">
                <a:solidFill>
                  <a:schemeClr val="accent3">
                    <a:lumMod val="60000"/>
                    <a:lumOff val="40000"/>
                  </a:schemeClr>
                </a:solidFill>
                <a:highlight>
                  <a:srgbClr val="808080"/>
                </a:highlight>
              </a:rPr>
              <a:t>14</a:t>
            </a:r>
          </a:p>
        </p:txBody>
      </p:sp>
      <p:cxnSp>
        <p:nvCxnSpPr>
          <p:cNvPr id="27" name="Straight Arrow Connector 26">
            <a:extLst>
              <a:ext uri="{FF2B5EF4-FFF2-40B4-BE49-F238E27FC236}">
                <a16:creationId xmlns:a16="http://schemas.microsoft.com/office/drawing/2014/main" id="{E93F0995-8E7F-3631-9145-BEB65D265838}"/>
              </a:ext>
            </a:extLst>
          </p:cNvPr>
          <p:cNvCxnSpPr>
            <a:stCxn id="8" idx="2"/>
            <a:endCxn id="20" idx="0"/>
          </p:cNvCxnSpPr>
          <p:nvPr/>
        </p:nvCxnSpPr>
        <p:spPr>
          <a:xfrm>
            <a:off x="2065625" y="3564979"/>
            <a:ext cx="0" cy="3810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734829A-9749-C767-4D20-A430E2F3843B}"/>
              </a:ext>
            </a:extLst>
          </p:cNvPr>
          <p:cNvCxnSpPr>
            <a:cxnSpLocks/>
            <a:stCxn id="12" idx="2"/>
            <a:endCxn id="22" idx="0"/>
          </p:cNvCxnSpPr>
          <p:nvPr/>
        </p:nvCxnSpPr>
        <p:spPr>
          <a:xfrm>
            <a:off x="5049378" y="3564979"/>
            <a:ext cx="0" cy="3831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2C0DF-35B8-4704-60F2-74AB5285872B}"/>
              </a:ext>
            </a:extLst>
          </p:cNvPr>
          <p:cNvCxnSpPr>
            <a:stCxn id="14" idx="2"/>
            <a:endCxn id="24" idx="0"/>
          </p:cNvCxnSpPr>
          <p:nvPr/>
        </p:nvCxnSpPr>
        <p:spPr>
          <a:xfrm>
            <a:off x="8033131" y="3564979"/>
            <a:ext cx="0" cy="3831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73753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3774632-76C9-D3B3-A0AE-D8F863BC02EF}"/>
              </a:ext>
            </a:extLst>
          </p:cNvPr>
          <p:cNvSpPr>
            <a:spLocks noGrp="1"/>
          </p:cNvSpPr>
          <p:nvPr>
            <p:ph type="sldNum" sz="quarter" idx="12"/>
          </p:nvPr>
        </p:nvSpPr>
        <p:spPr/>
        <p:txBody>
          <a:bodyPr/>
          <a:lstStyle/>
          <a:p>
            <a:fld id="{FAE858A7-4E67-4370-B4B5-094CAEAE4D8D}" type="slidenum">
              <a:rPr lang="en-US" smtClean="0"/>
              <a:t>22</a:t>
            </a:fld>
            <a:endParaRPr lang="en-US"/>
          </a:p>
        </p:txBody>
      </p:sp>
      <p:sp>
        <p:nvSpPr>
          <p:cNvPr id="8" name="TextBox 7">
            <a:extLst>
              <a:ext uri="{FF2B5EF4-FFF2-40B4-BE49-F238E27FC236}">
                <a16:creationId xmlns:a16="http://schemas.microsoft.com/office/drawing/2014/main" id="{A8D46419-5B05-F629-6747-CAAF6260503B}"/>
              </a:ext>
            </a:extLst>
          </p:cNvPr>
          <p:cNvSpPr txBox="1"/>
          <p:nvPr/>
        </p:nvSpPr>
        <p:spPr>
          <a:xfrm rot="10800000">
            <a:off x="1019983" y="1260722"/>
            <a:ext cx="461665" cy="4336556"/>
          </a:xfrm>
          <a:prstGeom prst="rect">
            <a:avLst/>
          </a:prstGeom>
          <a:noFill/>
        </p:spPr>
        <p:txBody>
          <a:bodyPr vert="eaVert" wrap="square" rtlCol="0">
            <a:spAutoFit/>
          </a:bodyPr>
          <a:lstStyle/>
          <a:p>
            <a:pPr algn="ctr"/>
            <a:r>
              <a:rPr lang="en-US" u="sng" dirty="0"/>
              <a:t>Texture 15 </a:t>
            </a:r>
          </a:p>
        </p:txBody>
      </p:sp>
      <p:pic>
        <p:nvPicPr>
          <p:cNvPr id="6" name="Picture 5">
            <a:extLst>
              <a:ext uri="{FF2B5EF4-FFF2-40B4-BE49-F238E27FC236}">
                <a16:creationId xmlns:a16="http://schemas.microsoft.com/office/drawing/2014/main" id="{3A97FB99-DA1E-4E10-9DF8-501B80BC8781}"/>
              </a:ext>
            </a:extLst>
          </p:cNvPr>
          <p:cNvPicPr>
            <a:picLocks noChangeAspect="1"/>
          </p:cNvPicPr>
          <p:nvPr/>
        </p:nvPicPr>
        <p:blipFill>
          <a:blip r:embed="rId2"/>
          <a:stretch>
            <a:fillRect/>
          </a:stretch>
        </p:blipFill>
        <p:spPr>
          <a:xfrm>
            <a:off x="1796104" y="0"/>
            <a:ext cx="10200069" cy="6858000"/>
          </a:xfrm>
          <a:prstGeom prst="rect">
            <a:avLst/>
          </a:prstGeom>
        </p:spPr>
      </p:pic>
    </p:spTree>
    <p:extLst>
      <p:ext uri="{BB962C8B-B14F-4D97-AF65-F5344CB8AC3E}">
        <p14:creationId xmlns:p14="http://schemas.microsoft.com/office/powerpoint/2010/main" val="11176977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3774632-76C9-D3B3-A0AE-D8F863BC02EF}"/>
              </a:ext>
            </a:extLst>
          </p:cNvPr>
          <p:cNvSpPr>
            <a:spLocks noGrp="1"/>
          </p:cNvSpPr>
          <p:nvPr>
            <p:ph type="sldNum" sz="quarter" idx="12"/>
          </p:nvPr>
        </p:nvSpPr>
        <p:spPr/>
        <p:txBody>
          <a:bodyPr/>
          <a:lstStyle/>
          <a:p>
            <a:fld id="{FAE858A7-4E67-4370-B4B5-094CAEAE4D8D}" type="slidenum">
              <a:rPr lang="en-US" smtClean="0"/>
              <a:t>23</a:t>
            </a:fld>
            <a:endParaRPr lang="en-US"/>
          </a:p>
        </p:txBody>
      </p:sp>
      <p:sp>
        <p:nvSpPr>
          <p:cNvPr id="8" name="TextBox 7">
            <a:extLst>
              <a:ext uri="{FF2B5EF4-FFF2-40B4-BE49-F238E27FC236}">
                <a16:creationId xmlns:a16="http://schemas.microsoft.com/office/drawing/2014/main" id="{A8D46419-5B05-F629-6747-CAAF6260503B}"/>
              </a:ext>
            </a:extLst>
          </p:cNvPr>
          <p:cNvSpPr txBox="1"/>
          <p:nvPr/>
        </p:nvSpPr>
        <p:spPr>
          <a:xfrm rot="10800000">
            <a:off x="1019983" y="1260722"/>
            <a:ext cx="461665" cy="4336556"/>
          </a:xfrm>
          <a:prstGeom prst="rect">
            <a:avLst/>
          </a:prstGeom>
          <a:noFill/>
        </p:spPr>
        <p:txBody>
          <a:bodyPr vert="eaVert" wrap="square" rtlCol="0">
            <a:spAutoFit/>
          </a:bodyPr>
          <a:lstStyle/>
          <a:p>
            <a:pPr algn="ctr"/>
            <a:r>
              <a:rPr lang="en-US" u="sng" dirty="0"/>
              <a:t>Texture 14</a:t>
            </a:r>
          </a:p>
        </p:txBody>
      </p:sp>
      <p:pic>
        <p:nvPicPr>
          <p:cNvPr id="3" name="Picture 2">
            <a:extLst>
              <a:ext uri="{FF2B5EF4-FFF2-40B4-BE49-F238E27FC236}">
                <a16:creationId xmlns:a16="http://schemas.microsoft.com/office/drawing/2014/main" id="{6DA4C7ED-B7BC-59B4-FD47-C7D760D148A3}"/>
              </a:ext>
            </a:extLst>
          </p:cNvPr>
          <p:cNvPicPr>
            <a:picLocks noChangeAspect="1"/>
          </p:cNvPicPr>
          <p:nvPr/>
        </p:nvPicPr>
        <p:blipFill>
          <a:blip r:embed="rId2"/>
          <a:stretch>
            <a:fillRect/>
          </a:stretch>
        </p:blipFill>
        <p:spPr>
          <a:xfrm>
            <a:off x="1719905" y="0"/>
            <a:ext cx="10248937" cy="6863127"/>
          </a:xfrm>
          <a:prstGeom prst="rect">
            <a:avLst/>
          </a:prstGeom>
        </p:spPr>
      </p:pic>
    </p:spTree>
    <p:extLst>
      <p:ext uri="{BB962C8B-B14F-4D97-AF65-F5344CB8AC3E}">
        <p14:creationId xmlns:p14="http://schemas.microsoft.com/office/powerpoint/2010/main" val="2115442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8BC7C-0632-C147-305A-60B340730BF9}"/>
              </a:ext>
            </a:extLst>
          </p:cNvPr>
          <p:cNvSpPr>
            <a:spLocks noGrp="1"/>
          </p:cNvSpPr>
          <p:nvPr>
            <p:ph type="title"/>
          </p:nvPr>
        </p:nvSpPr>
        <p:spPr/>
        <p:txBody>
          <a:bodyPr/>
          <a:lstStyle/>
          <a:p>
            <a:r>
              <a:rPr lang="en-US" dirty="0"/>
              <a:t>Discussion and Conclusion</a:t>
            </a:r>
          </a:p>
        </p:txBody>
      </p:sp>
      <p:sp>
        <p:nvSpPr>
          <p:cNvPr id="3" name="Content Placeholder 2">
            <a:extLst>
              <a:ext uri="{FF2B5EF4-FFF2-40B4-BE49-F238E27FC236}">
                <a16:creationId xmlns:a16="http://schemas.microsoft.com/office/drawing/2014/main" id="{66552094-2F2A-1B32-4380-C417359657E2}"/>
              </a:ext>
            </a:extLst>
          </p:cNvPr>
          <p:cNvSpPr>
            <a:spLocks noGrp="1"/>
          </p:cNvSpPr>
          <p:nvPr>
            <p:ph idx="1"/>
          </p:nvPr>
        </p:nvSpPr>
        <p:spPr/>
        <p:txBody>
          <a:bodyPr/>
          <a:lstStyle/>
          <a:p>
            <a:r>
              <a:rPr lang="en-US" dirty="0"/>
              <a:t>Laplacian and Gabor both have good functionality, but clearly the Laplacian does not perform as well. </a:t>
            </a:r>
          </a:p>
          <a:p>
            <a:r>
              <a:rPr lang="en-US" dirty="0"/>
              <a:t>The Laplacian requires careful selection of the statistics with reference to each layer used while the Gabor filter was happy with only two statistics.</a:t>
            </a:r>
          </a:p>
          <a:p>
            <a:r>
              <a:rPr lang="en-US" dirty="0"/>
              <a:t>I expected that the Gabor filter to perform better as more scales and orientations were added; however, from the results this clearly isn’t always true.</a:t>
            </a:r>
          </a:p>
          <a:p>
            <a:r>
              <a:rPr lang="en-US" dirty="0"/>
              <a:t>In both cases, mean and variance are very important, but Laplacian clearly needs to factor in skewness and kurtosis to be effective while Gabor seems to suffer from both being included in the calculations. </a:t>
            </a:r>
          </a:p>
        </p:txBody>
      </p:sp>
      <p:sp>
        <p:nvSpPr>
          <p:cNvPr id="5" name="Slide Number Placeholder 4">
            <a:extLst>
              <a:ext uri="{FF2B5EF4-FFF2-40B4-BE49-F238E27FC236}">
                <a16:creationId xmlns:a16="http://schemas.microsoft.com/office/drawing/2014/main" id="{C395C6EC-FE0F-0BC0-D4C5-51E09090E166}"/>
              </a:ext>
            </a:extLst>
          </p:cNvPr>
          <p:cNvSpPr>
            <a:spLocks noGrp="1"/>
          </p:cNvSpPr>
          <p:nvPr>
            <p:ph type="sldNum" sz="quarter" idx="12"/>
          </p:nvPr>
        </p:nvSpPr>
        <p:spPr/>
        <p:txBody>
          <a:bodyPr/>
          <a:lstStyle/>
          <a:p>
            <a:fld id="{FAE858A7-4E67-4370-B4B5-094CAEAE4D8D}" type="slidenum">
              <a:rPr lang="en-US" smtClean="0"/>
              <a:t>24</a:t>
            </a:fld>
            <a:endParaRPr lang="en-US"/>
          </a:p>
        </p:txBody>
      </p:sp>
    </p:spTree>
    <p:extLst>
      <p:ext uri="{BB962C8B-B14F-4D97-AF65-F5344CB8AC3E}">
        <p14:creationId xmlns:p14="http://schemas.microsoft.com/office/powerpoint/2010/main" val="13212149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50D53-AC24-E1CC-A1C3-DE2218262E62}"/>
              </a:ext>
            </a:extLst>
          </p:cNvPr>
          <p:cNvSpPr>
            <a:spLocks noGrp="1"/>
          </p:cNvSpPr>
          <p:nvPr>
            <p:ph type="title"/>
          </p:nvPr>
        </p:nvSpPr>
        <p:spPr/>
        <p:txBody>
          <a:bodyPr/>
          <a:lstStyle/>
          <a:p>
            <a:r>
              <a:rPr lang="en-US" dirty="0"/>
              <a:t>Appendix – Code – Main file</a:t>
            </a:r>
          </a:p>
        </p:txBody>
      </p:sp>
      <p:sp>
        <p:nvSpPr>
          <p:cNvPr id="4" name="Slide Number Placeholder 3">
            <a:extLst>
              <a:ext uri="{FF2B5EF4-FFF2-40B4-BE49-F238E27FC236}">
                <a16:creationId xmlns:a16="http://schemas.microsoft.com/office/drawing/2014/main" id="{4BEAEDAB-60F8-9CDF-1300-8B3401975142}"/>
              </a:ext>
            </a:extLst>
          </p:cNvPr>
          <p:cNvSpPr>
            <a:spLocks noGrp="1"/>
          </p:cNvSpPr>
          <p:nvPr>
            <p:ph type="sldNum" sz="quarter" idx="12"/>
          </p:nvPr>
        </p:nvSpPr>
        <p:spPr/>
        <p:txBody>
          <a:bodyPr/>
          <a:lstStyle/>
          <a:p>
            <a:fld id="{FAE858A7-4E67-4370-B4B5-094CAEAE4D8D}" type="slidenum">
              <a:rPr lang="en-US" smtClean="0"/>
              <a:t>25</a:t>
            </a:fld>
            <a:endParaRPr lang="en-US"/>
          </a:p>
        </p:txBody>
      </p:sp>
      <p:pic>
        <p:nvPicPr>
          <p:cNvPr id="5" name="Picture 4">
            <a:extLst>
              <a:ext uri="{FF2B5EF4-FFF2-40B4-BE49-F238E27FC236}">
                <a16:creationId xmlns:a16="http://schemas.microsoft.com/office/drawing/2014/main" id="{09B666B9-D604-A9CD-F23E-B0F5AAFF86D2}"/>
              </a:ext>
            </a:extLst>
          </p:cNvPr>
          <p:cNvPicPr>
            <a:picLocks noChangeAspect="1"/>
          </p:cNvPicPr>
          <p:nvPr/>
        </p:nvPicPr>
        <p:blipFill>
          <a:blip r:embed="rId2"/>
          <a:stretch>
            <a:fillRect/>
          </a:stretch>
        </p:blipFill>
        <p:spPr>
          <a:xfrm>
            <a:off x="677334" y="1270000"/>
            <a:ext cx="6409266" cy="5500490"/>
          </a:xfrm>
          <a:prstGeom prst="rect">
            <a:avLst/>
          </a:prstGeom>
        </p:spPr>
      </p:pic>
    </p:spTree>
    <p:extLst>
      <p:ext uri="{BB962C8B-B14F-4D97-AF65-F5344CB8AC3E}">
        <p14:creationId xmlns:p14="http://schemas.microsoft.com/office/powerpoint/2010/main" val="22202070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006B9-3FC3-332C-46E9-D7A68C1E359D}"/>
              </a:ext>
            </a:extLst>
          </p:cNvPr>
          <p:cNvSpPr>
            <a:spLocks noGrp="1"/>
          </p:cNvSpPr>
          <p:nvPr>
            <p:ph type="title"/>
          </p:nvPr>
        </p:nvSpPr>
        <p:spPr/>
        <p:txBody>
          <a:bodyPr/>
          <a:lstStyle/>
          <a:p>
            <a:r>
              <a:rPr lang="en-US" dirty="0"/>
              <a:t>Appendix – Code – Main </a:t>
            </a:r>
          </a:p>
        </p:txBody>
      </p:sp>
      <p:sp>
        <p:nvSpPr>
          <p:cNvPr id="3" name="Slide Number Placeholder 2">
            <a:extLst>
              <a:ext uri="{FF2B5EF4-FFF2-40B4-BE49-F238E27FC236}">
                <a16:creationId xmlns:a16="http://schemas.microsoft.com/office/drawing/2014/main" id="{D91474B8-BB1B-C41F-B079-EACD55B62C7E}"/>
              </a:ext>
            </a:extLst>
          </p:cNvPr>
          <p:cNvSpPr>
            <a:spLocks noGrp="1"/>
          </p:cNvSpPr>
          <p:nvPr>
            <p:ph type="sldNum" sz="quarter" idx="12"/>
          </p:nvPr>
        </p:nvSpPr>
        <p:spPr/>
        <p:txBody>
          <a:bodyPr/>
          <a:lstStyle/>
          <a:p>
            <a:fld id="{FAE858A7-4E67-4370-B4B5-094CAEAE4D8D}" type="slidenum">
              <a:rPr lang="en-US" smtClean="0"/>
              <a:t>26</a:t>
            </a:fld>
            <a:endParaRPr lang="en-US"/>
          </a:p>
        </p:txBody>
      </p:sp>
      <p:pic>
        <p:nvPicPr>
          <p:cNvPr id="5" name="Picture 4">
            <a:extLst>
              <a:ext uri="{FF2B5EF4-FFF2-40B4-BE49-F238E27FC236}">
                <a16:creationId xmlns:a16="http://schemas.microsoft.com/office/drawing/2014/main" id="{F81C95FB-34D5-7B88-F925-C5DD9D9146E8}"/>
              </a:ext>
            </a:extLst>
          </p:cNvPr>
          <p:cNvPicPr>
            <a:picLocks noChangeAspect="1"/>
          </p:cNvPicPr>
          <p:nvPr/>
        </p:nvPicPr>
        <p:blipFill>
          <a:blip r:embed="rId2"/>
          <a:stretch>
            <a:fillRect/>
          </a:stretch>
        </p:blipFill>
        <p:spPr>
          <a:xfrm>
            <a:off x="677334" y="1270000"/>
            <a:ext cx="6448812" cy="5430157"/>
          </a:xfrm>
          <a:prstGeom prst="rect">
            <a:avLst/>
          </a:prstGeom>
        </p:spPr>
      </p:pic>
    </p:spTree>
    <p:extLst>
      <p:ext uri="{BB962C8B-B14F-4D97-AF65-F5344CB8AC3E}">
        <p14:creationId xmlns:p14="http://schemas.microsoft.com/office/powerpoint/2010/main" val="38150679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6BC78-C396-EB56-E9B8-E291D8FA15A5}"/>
              </a:ext>
            </a:extLst>
          </p:cNvPr>
          <p:cNvSpPr>
            <a:spLocks noGrp="1"/>
          </p:cNvSpPr>
          <p:nvPr>
            <p:ph type="title"/>
          </p:nvPr>
        </p:nvSpPr>
        <p:spPr/>
        <p:txBody>
          <a:bodyPr/>
          <a:lstStyle/>
          <a:p>
            <a:r>
              <a:rPr lang="en-US" dirty="0"/>
              <a:t>Appendix – Code – Main </a:t>
            </a:r>
          </a:p>
        </p:txBody>
      </p:sp>
      <p:sp>
        <p:nvSpPr>
          <p:cNvPr id="3" name="Slide Number Placeholder 2">
            <a:extLst>
              <a:ext uri="{FF2B5EF4-FFF2-40B4-BE49-F238E27FC236}">
                <a16:creationId xmlns:a16="http://schemas.microsoft.com/office/drawing/2014/main" id="{D6B64C98-457F-95B5-243F-B0F5062A65CD}"/>
              </a:ext>
            </a:extLst>
          </p:cNvPr>
          <p:cNvSpPr>
            <a:spLocks noGrp="1"/>
          </p:cNvSpPr>
          <p:nvPr>
            <p:ph type="sldNum" sz="quarter" idx="12"/>
          </p:nvPr>
        </p:nvSpPr>
        <p:spPr/>
        <p:txBody>
          <a:bodyPr/>
          <a:lstStyle/>
          <a:p>
            <a:fld id="{FAE858A7-4E67-4370-B4B5-094CAEAE4D8D}" type="slidenum">
              <a:rPr lang="en-US" smtClean="0"/>
              <a:t>27</a:t>
            </a:fld>
            <a:endParaRPr lang="en-US"/>
          </a:p>
        </p:txBody>
      </p:sp>
      <p:pic>
        <p:nvPicPr>
          <p:cNvPr id="5" name="Picture 4">
            <a:extLst>
              <a:ext uri="{FF2B5EF4-FFF2-40B4-BE49-F238E27FC236}">
                <a16:creationId xmlns:a16="http://schemas.microsoft.com/office/drawing/2014/main" id="{B451843D-B931-333D-BEFB-7DF5CBA0B914}"/>
              </a:ext>
            </a:extLst>
          </p:cNvPr>
          <p:cNvPicPr>
            <a:picLocks noChangeAspect="1"/>
          </p:cNvPicPr>
          <p:nvPr/>
        </p:nvPicPr>
        <p:blipFill>
          <a:blip r:embed="rId2"/>
          <a:stretch>
            <a:fillRect/>
          </a:stretch>
        </p:blipFill>
        <p:spPr>
          <a:xfrm>
            <a:off x="677334" y="1273205"/>
            <a:ext cx="6812037" cy="5486801"/>
          </a:xfrm>
          <a:prstGeom prst="rect">
            <a:avLst/>
          </a:prstGeom>
        </p:spPr>
      </p:pic>
    </p:spTree>
    <p:extLst>
      <p:ext uri="{BB962C8B-B14F-4D97-AF65-F5344CB8AC3E}">
        <p14:creationId xmlns:p14="http://schemas.microsoft.com/office/powerpoint/2010/main" val="39061058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479EE-7004-C5B3-D942-EB636545A317}"/>
              </a:ext>
            </a:extLst>
          </p:cNvPr>
          <p:cNvSpPr>
            <a:spLocks noGrp="1"/>
          </p:cNvSpPr>
          <p:nvPr>
            <p:ph type="title"/>
          </p:nvPr>
        </p:nvSpPr>
        <p:spPr/>
        <p:txBody>
          <a:bodyPr/>
          <a:lstStyle/>
          <a:p>
            <a:r>
              <a:rPr lang="en-US" dirty="0"/>
              <a:t>Appendix – Code – Main </a:t>
            </a:r>
          </a:p>
        </p:txBody>
      </p:sp>
      <p:sp>
        <p:nvSpPr>
          <p:cNvPr id="3" name="Slide Number Placeholder 2">
            <a:extLst>
              <a:ext uri="{FF2B5EF4-FFF2-40B4-BE49-F238E27FC236}">
                <a16:creationId xmlns:a16="http://schemas.microsoft.com/office/drawing/2014/main" id="{109BDA88-B27C-9649-C2BB-D8DFBF934E6F}"/>
              </a:ext>
            </a:extLst>
          </p:cNvPr>
          <p:cNvSpPr>
            <a:spLocks noGrp="1"/>
          </p:cNvSpPr>
          <p:nvPr>
            <p:ph type="sldNum" sz="quarter" idx="12"/>
          </p:nvPr>
        </p:nvSpPr>
        <p:spPr/>
        <p:txBody>
          <a:bodyPr/>
          <a:lstStyle/>
          <a:p>
            <a:fld id="{FAE858A7-4E67-4370-B4B5-094CAEAE4D8D}" type="slidenum">
              <a:rPr lang="en-US" smtClean="0"/>
              <a:t>28</a:t>
            </a:fld>
            <a:endParaRPr lang="en-US"/>
          </a:p>
        </p:txBody>
      </p:sp>
      <p:pic>
        <p:nvPicPr>
          <p:cNvPr id="5" name="Picture 4">
            <a:extLst>
              <a:ext uri="{FF2B5EF4-FFF2-40B4-BE49-F238E27FC236}">
                <a16:creationId xmlns:a16="http://schemas.microsoft.com/office/drawing/2014/main" id="{0C74F1E0-1A23-26F7-F304-AEAB4484E649}"/>
              </a:ext>
            </a:extLst>
          </p:cNvPr>
          <p:cNvPicPr>
            <a:picLocks noChangeAspect="1"/>
          </p:cNvPicPr>
          <p:nvPr/>
        </p:nvPicPr>
        <p:blipFill>
          <a:blip r:embed="rId2"/>
          <a:stretch>
            <a:fillRect/>
          </a:stretch>
        </p:blipFill>
        <p:spPr>
          <a:xfrm>
            <a:off x="677334" y="1270000"/>
            <a:ext cx="7088649" cy="5545217"/>
          </a:xfrm>
          <a:prstGeom prst="rect">
            <a:avLst/>
          </a:prstGeom>
        </p:spPr>
      </p:pic>
    </p:spTree>
    <p:extLst>
      <p:ext uri="{BB962C8B-B14F-4D97-AF65-F5344CB8AC3E}">
        <p14:creationId xmlns:p14="http://schemas.microsoft.com/office/powerpoint/2010/main" val="32378172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17D10-52B6-AAAC-2331-10F700F4255F}"/>
              </a:ext>
            </a:extLst>
          </p:cNvPr>
          <p:cNvSpPr>
            <a:spLocks noGrp="1"/>
          </p:cNvSpPr>
          <p:nvPr>
            <p:ph type="title"/>
          </p:nvPr>
        </p:nvSpPr>
        <p:spPr/>
        <p:txBody>
          <a:bodyPr/>
          <a:lstStyle/>
          <a:p>
            <a:r>
              <a:rPr lang="en-US" dirty="0"/>
              <a:t>Appendix – Code – Main </a:t>
            </a:r>
          </a:p>
        </p:txBody>
      </p:sp>
      <p:sp>
        <p:nvSpPr>
          <p:cNvPr id="3" name="Slide Number Placeholder 2">
            <a:extLst>
              <a:ext uri="{FF2B5EF4-FFF2-40B4-BE49-F238E27FC236}">
                <a16:creationId xmlns:a16="http://schemas.microsoft.com/office/drawing/2014/main" id="{94F8C605-E926-4172-4140-1A38305937FD}"/>
              </a:ext>
            </a:extLst>
          </p:cNvPr>
          <p:cNvSpPr>
            <a:spLocks noGrp="1"/>
          </p:cNvSpPr>
          <p:nvPr>
            <p:ph type="sldNum" sz="quarter" idx="12"/>
          </p:nvPr>
        </p:nvSpPr>
        <p:spPr/>
        <p:txBody>
          <a:bodyPr/>
          <a:lstStyle/>
          <a:p>
            <a:fld id="{FAE858A7-4E67-4370-B4B5-094CAEAE4D8D}" type="slidenum">
              <a:rPr lang="en-US" smtClean="0"/>
              <a:t>29</a:t>
            </a:fld>
            <a:endParaRPr lang="en-US"/>
          </a:p>
        </p:txBody>
      </p:sp>
      <p:pic>
        <p:nvPicPr>
          <p:cNvPr id="7" name="Picture 6">
            <a:extLst>
              <a:ext uri="{FF2B5EF4-FFF2-40B4-BE49-F238E27FC236}">
                <a16:creationId xmlns:a16="http://schemas.microsoft.com/office/drawing/2014/main" id="{D2A20A00-2721-7BA8-85AC-F664759C2843}"/>
              </a:ext>
            </a:extLst>
          </p:cNvPr>
          <p:cNvPicPr>
            <a:picLocks noChangeAspect="1"/>
          </p:cNvPicPr>
          <p:nvPr/>
        </p:nvPicPr>
        <p:blipFill>
          <a:blip r:embed="rId2"/>
          <a:stretch>
            <a:fillRect/>
          </a:stretch>
        </p:blipFill>
        <p:spPr>
          <a:xfrm>
            <a:off x="677334" y="1270000"/>
            <a:ext cx="6494717" cy="5447182"/>
          </a:xfrm>
          <a:prstGeom prst="rect">
            <a:avLst/>
          </a:prstGeom>
        </p:spPr>
      </p:pic>
    </p:spTree>
    <p:extLst>
      <p:ext uri="{BB962C8B-B14F-4D97-AF65-F5344CB8AC3E}">
        <p14:creationId xmlns:p14="http://schemas.microsoft.com/office/powerpoint/2010/main" val="4108224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75B88-31F0-5F96-321B-0EED5F409D2C}"/>
              </a:ext>
            </a:extLst>
          </p:cNvPr>
          <p:cNvSpPr>
            <a:spLocks noGrp="1"/>
          </p:cNvSpPr>
          <p:nvPr>
            <p:ph type="title"/>
          </p:nvPr>
        </p:nvSpPr>
        <p:spPr/>
        <p:txBody>
          <a:bodyPr/>
          <a:lstStyle/>
          <a:p>
            <a:r>
              <a:rPr lang="en-US" dirty="0"/>
              <a:t>Technical Background </a:t>
            </a:r>
          </a:p>
        </p:txBody>
      </p:sp>
      <p:sp>
        <p:nvSpPr>
          <p:cNvPr id="3" name="Content Placeholder 2">
            <a:extLst>
              <a:ext uri="{FF2B5EF4-FFF2-40B4-BE49-F238E27FC236}">
                <a16:creationId xmlns:a16="http://schemas.microsoft.com/office/drawing/2014/main" id="{0FB23A22-214D-EAAD-BA17-AD9D16ECCD27}"/>
              </a:ext>
            </a:extLst>
          </p:cNvPr>
          <p:cNvSpPr>
            <a:spLocks noGrp="1"/>
          </p:cNvSpPr>
          <p:nvPr>
            <p:ph idx="1"/>
          </p:nvPr>
        </p:nvSpPr>
        <p:spPr/>
        <p:txBody>
          <a:bodyPr/>
          <a:lstStyle/>
          <a:p>
            <a:r>
              <a:rPr lang="en-US" dirty="0"/>
              <a:t>Texture representation is a part of early vision in the visual cortex</a:t>
            </a:r>
          </a:p>
          <a:p>
            <a:r>
              <a:rPr lang="en-US" dirty="0"/>
              <a:t>Textures are filtered and statistics measured such as mean, variance, skewness, and kurtosis to create texture banks. </a:t>
            </a:r>
          </a:p>
          <a:p>
            <a:r>
              <a:rPr lang="en-US" dirty="0"/>
              <a:t>An unknown texture’s statistics are measured and compared to identify it’s classification</a:t>
            </a:r>
          </a:p>
          <a:p>
            <a:r>
              <a:rPr lang="en-US" dirty="0"/>
              <a:t>Filter scale plays an important role in texture analysis.</a:t>
            </a:r>
          </a:p>
          <a:p>
            <a:pPr lvl="1"/>
            <a:r>
              <a:rPr lang="en-US" dirty="0"/>
              <a:t>Smaller filters have better special resolution</a:t>
            </a:r>
          </a:p>
          <a:p>
            <a:pPr lvl="1"/>
            <a:r>
              <a:rPr lang="en-US" dirty="0"/>
              <a:t>Larger filters have better robustness</a:t>
            </a:r>
          </a:p>
          <a:p>
            <a:r>
              <a:rPr lang="en-US" dirty="0"/>
              <a:t>Two texture classification methods are introduced and implemented in this project: Laplacian pyramid; Gabor filter. </a:t>
            </a:r>
          </a:p>
        </p:txBody>
      </p:sp>
      <p:sp>
        <p:nvSpPr>
          <p:cNvPr id="5" name="Slide Number Placeholder 4">
            <a:extLst>
              <a:ext uri="{FF2B5EF4-FFF2-40B4-BE49-F238E27FC236}">
                <a16:creationId xmlns:a16="http://schemas.microsoft.com/office/drawing/2014/main" id="{D7EFDD4C-433C-6D16-F6F1-DAF330878904}"/>
              </a:ext>
            </a:extLst>
          </p:cNvPr>
          <p:cNvSpPr>
            <a:spLocks noGrp="1"/>
          </p:cNvSpPr>
          <p:nvPr>
            <p:ph type="sldNum" sz="quarter" idx="12"/>
          </p:nvPr>
        </p:nvSpPr>
        <p:spPr/>
        <p:txBody>
          <a:bodyPr/>
          <a:lstStyle/>
          <a:p>
            <a:fld id="{FAE858A7-4E67-4370-B4B5-094CAEAE4D8D}" type="slidenum">
              <a:rPr lang="en-US" smtClean="0"/>
              <a:t>3</a:t>
            </a:fld>
            <a:endParaRPr lang="en-US"/>
          </a:p>
        </p:txBody>
      </p:sp>
    </p:spTree>
    <p:extLst>
      <p:ext uri="{BB962C8B-B14F-4D97-AF65-F5344CB8AC3E}">
        <p14:creationId xmlns:p14="http://schemas.microsoft.com/office/powerpoint/2010/main" val="38472689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057E9-2A68-4A2D-ABC2-E2CAEF3B9A87}"/>
              </a:ext>
            </a:extLst>
          </p:cNvPr>
          <p:cNvSpPr>
            <a:spLocks noGrp="1"/>
          </p:cNvSpPr>
          <p:nvPr>
            <p:ph type="title"/>
          </p:nvPr>
        </p:nvSpPr>
        <p:spPr/>
        <p:txBody>
          <a:bodyPr/>
          <a:lstStyle/>
          <a:p>
            <a:r>
              <a:rPr lang="en-US" dirty="0"/>
              <a:t>Appendix – Code – Main </a:t>
            </a:r>
          </a:p>
        </p:txBody>
      </p:sp>
      <p:sp>
        <p:nvSpPr>
          <p:cNvPr id="3" name="Slide Number Placeholder 2">
            <a:extLst>
              <a:ext uri="{FF2B5EF4-FFF2-40B4-BE49-F238E27FC236}">
                <a16:creationId xmlns:a16="http://schemas.microsoft.com/office/drawing/2014/main" id="{4F7C891C-C2D2-F3EE-F55B-316BE94D1FBD}"/>
              </a:ext>
            </a:extLst>
          </p:cNvPr>
          <p:cNvSpPr>
            <a:spLocks noGrp="1"/>
          </p:cNvSpPr>
          <p:nvPr>
            <p:ph type="sldNum" sz="quarter" idx="12"/>
          </p:nvPr>
        </p:nvSpPr>
        <p:spPr/>
        <p:txBody>
          <a:bodyPr/>
          <a:lstStyle/>
          <a:p>
            <a:fld id="{FAE858A7-4E67-4370-B4B5-094CAEAE4D8D}" type="slidenum">
              <a:rPr lang="en-US" smtClean="0"/>
              <a:t>30</a:t>
            </a:fld>
            <a:endParaRPr lang="en-US"/>
          </a:p>
        </p:txBody>
      </p:sp>
      <p:pic>
        <p:nvPicPr>
          <p:cNvPr id="5" name="Picture 4">
            <a:extLst>
              <a:ext uri="{FF2B5EF4-FFF2-40B4-BE49-F238E27FC236}">
                <a16:creationId xmlns:a16="http://schemas.microsoft.com/office/drawing/2014/main" id="{B2AD52BE-5AB9-FC84-8755-D86EE7C91051}"/>
              </a:ext>
            </a:extLst>
          </p:cNvPr>
          <p:cNvPicPr>
            <a:picLocks noChangeAspect="1"/>
          </p:cNvPicPr>
          <p:nvPr/>
        </p:nvPicPr>
        <p:blipFill>
          <a:blip r:embed="rId2"/>
          <a:stretch>
            <a:fillRect/>
          </a:stretch>
        </p:blipFill>
        <p:spPr>
          <a:xfrm>
            <a:off x="677334" y="1264414"/>
            <a:ext cx="7059417" cy="5442935"/>
          </a:xfrm>
          <a:prstGeom prst="rect">
            <a:avLst/>
          </a:prstGeom>
        </p:spPr>
      </p:pic>
    </p:spTree>
    <p:extLst>
      <p:ext uri="{BB962C8B-B14F-4D97-AF65-F5344CB8AC3E}">
        <p14:creationId xmlns:p14="http://schemas.microsoft.com/office/powerpoint/2010/main" val="2321421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D10B1-E0F6-EC95-068F-FAA23D2011E3}"/>
              </a:ext>
            </a:extLst>
          </p:cNvPr>
          <p:cNvSpPr>
            <a:spLocks noGrp="1"/>
          </p:cNvSpPr>
          <p:nvPr>
            <p:ph type="title"/>
          </p:nvPr>
        </p:nvSpPr>
        <p:spPr/>
        <p:txBody>
          <a:bodyPr/>
          <a:lstStyle/>
          <a:p>
            <a:r>
              <a:rPr lang="en-US" dirty="0"/>
              <a:t>Appendix – Code – Main </a:t>
            </a:r>
          </a:p>
        </p:txBody>
      </p:sp>
      <p:sp>
        <p:nvSpPr>
          <p:cNvPr id="3" name="Slide Number Placeholder 2">
            <a:extLst>
              <a:ext uri="{FF2B5EF4-FFF2-40B4-BE49-F238E27FC236}">
                <a16:creationId xmlns:a16="http://schemas.microsoft.com/office/drawing/2014/main" id="{8F74E3FF-2C94-69DD-5E48-A2F88629FBD3}"/>
              </a:ext>
            </a:extLst>
          </p:cNvPr>
          <p:cNvSpPr>
            <a:spLocks noGrp="1"/>
          </p:cNvSpPr>
          <p:nvPr>
            <p:ph type="sldNum" sz="quarter" idx="12"/>
          </p:nvPr>
        </p:nvSpPr>
        <p:spPr/>
        <p:txBody>
          <a:bodyPr/>
          <a:lstStyle/>
          <a:p>
            <a:fld id="{FAE858A7-4E67-4370-B4B5-094CAEAE4D8D}" type="slidenum">
              <a:rPr lang="en-US" smtClean="0"/>
              <a:t>31</a:t>
            </a:fld>
            <a:endParaRPr lang="en-US"/>
          </a:p>
        </p:txBody>
      </p:sp>
      <p:pic>
        <p:nvPicPr>
          <p:cNvPr id="5" name="Picture 4">
            <a:extLst>
              <a:ext uri="{FF2B5EF4-FFF2-40B4-BE49-F238E27FC236}">
                <a16:creationId xmlns:a16="http://schemas.microsoft.com/office/drawing/2014/main" id="{A511A2EC-61DC-4A3D-DB2B-3127CCFF13E7}"/>
              </a:ext>
            </a:extLst>
          </p:cNvPr>
          <p:cNvPicPr>
            <a:picLocks noChangeAspect="1"/>
          </p:cNvPicPr>
          <p:nvPr/>
        </p:nvPicPr>
        <p:blipFill>
          <a:blip r:embed="rId2"/>
          <a:stretch>
            <a:fillRect/>
          </a:stretch>
        </p:blipFill>
        <p:spPr>
          <a:xfrm>
            <a:off x="677334" y="1270000"/>
            <a:ext cx="7183242" cy="5534110"/>
          </a:xfrm>
          <a:prstGeom prst="rect">
            <a:avLst/>
          </a:prstGeom>
        </p:spPr>
      </p:pic>
    </p:spTree>
    <p:extLst>
      <p:ext uri="{BB962C8B-B14F-4D97-AF65-F5344CB8AC3E}">
        <p14:creationId xmlns:p14="http://schemas.microsoft.com/office/powerpoint/2010/main" val="38838910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B3B44-53CB-E261-187E-574ABBB4BD0C}"/>
              </a:ext>
            </a:extLst>
          </p:cNvPr>
          <p:cNvSpPr>
            <a:spLocks noGrp="1"/>
          </p:cNvSpPr>
          <p:nvPr>
            <p:ph type="title"/>
          </p:nvPr>
        </p:nvSpPr>
        <p:spPr/>
        <p:txBody>
          <a:bodyPr/>
          <a:lstStyle/>
          <a:p>
            <a:r>
              <a:rPr lang="en-US" dirty="0"/>
              <a:t>Appendix – Code – Main </a:t>
            </a:r>
          </a:p>
        </p:txBody>
      </p:sp>
      <p:sp>
        <p:nvSpPr>
          <p:cNvPr id="3" name="Slide Number Placeholder 2">
            <a:extLst>
              <a:ext uri="{FF2B5EF4-FFF2-40B4-BE49-F238E27FC236}">
                <a16:creationId xmlns:a16="http://schemas.microsoft.com/office/drawing/2014/main" id="{69023461-D4A6-6612-33BD-5B0A3D6A7641}"/>
              </a:ext>
            </a:extLst>
          </p:cNvPr>
          <p:cNvSpPr>
            <a:spLocks noGrp="1"/>
          </p:cNvSpPr>
          <p:nvPr>
            <p:ph type="sldNum" sz="quarter" idx="12"/>
          </p:nvPr>
        </p:nvSpPr>
        <p:spPr/>
        <p:txBody>
          <a:bodyPr/>
          <a:lstStyle/>
          <a:p>
            <a:fld id="{FAE858A7-4E67-4370-B4B5-094CAEAE4D8D}" type="slidenum">
              <a:rPr lang="en-US" smtClean="0"/>
              <a:t>32</a:t>
            </a:fld>
            <a:endParaRPr lang="en-US"/>
          </a:p>
        </p:txBody>
      </p:sp>
      <p:pic>
        <p:nvPicPr>
          <p:cNvPr id="5" name="Picture 4">
            <a:extLst>
              <a:ext uri="{FF2B5EF4-FFF2-40B4-BE49-F238E27FC236}">
                <a16:creationId xmlns:a16="http://schemas.microsoft.com/office/drawing/2014/main" id="{E39017BE-6F20-E47D-3F16-B0E8D6DFC50F}"/>
              </a:ext>
            </a:extLst>
          </p:cNvPr>
          <p:cNvPicPr>
            <a:picLocks noChangeAspect="1"/>
          </p:cNvPicPr>
          <p:nvPr/>
        </p:nvPicPr>
        <p:blipFill>
          <a:blip r:embed="rId2"/>
          <a:stretch>
            <a:fillRect/>
          </a:stretch>
        </p:blipFill>
        <p:spPr>
          <a:xfrm>
            <a:off x="677333" y="1269999"/>
            <a:ext cx="7510103" cy="5506358"/>
          </a:xfrm>
          <a:prstGeom prst="rect">
            <a:avLst/>
          </a:prstGeom>
        </p:spPr>
      </p:pic>
    </p:spTree>
    <p:extLst>
      <p:ext uri="{BB962C8B-B14F-4D97-AF65-F5344CB8AC3E}">
        <p14:creationId xmlns:p14="http://schemas.microsoft.com/office/powerpoint/2010/main" val="29479885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0BBEA-A9A0-26E5-036D-9185B70D2C13}"/>
              </a:ext>
            </a:extLst>
          </p:cNvPr>
          <p:cNvSpPr>
            <a:spLocks noGrp="1"/>
          </p:cNvSpPr>
          <p:nvPr>
            <p:ph type="title"/>
          </p:nvPr>
        </p:nvSpPr>
        <p:spPr/>
        <p:txBody>
          <a:bodyPr/>
          <a:lstStyle/>
          <a:p>
            <a:r>
              <a:rPr lang="en-US" dirty="0"/>
              <a:t>Appendix – Code – Main </a:t>
            </a:r>
          </a:p>
        </p:txBody>
      </p:sp>
      <p:sp>
        <p:nvSpPr>
          <p:cNvPr id="3" name="Slide Number Placeholder 2">
            <a:extLst>
              <a:ext uri="{FF2B5EF4-FFF2-40B4-BE49-F238E27FC236}">
                <a16:creationId xmlns:a16="http://schemas.microsoft.com/office/drawing/2014/main" id="{7FB89B4C-B9AE-B1FE-DECC-4335439D73C1}"/>
              </a:ext>
            </a:extLst>
          </p:cNvPr>
          <p:cNvSpPr>
            <a:spLocks noGrp="1"/>
          </p:cNvSpPr>
          <p:nvPr>
            <p:ph type="sldNum" sz="quarter" idx="12"/>
          </p:nvPr>
        </p:nvSpPr>
        <p:spPr/>
        <p:txBody>
          <a:bodyPr/>
          <a:lstStyle/>
          <a:p>
            <a:fld id="{FAE858A7-4E67-4370-B4B5-094CAEAE4D8D}" type="slidenum">
              <a:rPr lang="en-US" smtClean="0"/>
              <a:t>33</a:t>
            </a:fld>
            <a:endParaRPr lang="en-US"/>
          </a:p>
        </p:txBody>
      </p:sp>
      <p:pic>
        <p:nvPicPr>
          <p:cNvPr id="7" name="Picture 6">
            <a:extLst>
              <a:ext uri="{FF2B5EF4-FFF2-40B4-BE49-F238E27FC236}">
                <a16:creationId xmlns:a16="http://schemas.microsoft.com/office/drawing/2014/main" id="{3ED122B6-FCED-BEB5-4EA5-106E42945D0E}"/>
              </a:ext>
            </a:extLst>
          </p:cNvPr>
          <p:cNvPicPr>
            <a:picLocks noChangeAspect="1"/>
          </p:cNvPicPr>
          <p:nvPr/>
        </p:nvPicPr>
        <p:blipFill>
          <a:blip r:embed="rId2"/>
          <a:stretch>
            <a:fillRect/>
          </a:stretch>
        </p:blipFill>
        <p:spPr>
          <a:xfrm>
            <a:off x="677334" y="1270000"/>
            <a:ext cx="8596668" cy="2223431"/>
          </a:xfrm>
          <a:prstGeom prst="rect">
            <a:avLst/>
          </a:prstGeom>
        </p:spPr>
      </p:pic>
    </p:spTree>
    <p:extLst>
      <p:ext uri="{BB962C8B-B14F-4D97-AF65-F5344CB8AC3E}">
        <p14:creationId xmlns:p14="http://schemas.microsoft.com/office/powerpoint/2010/main" val="2970176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5C971-D4DA-53AA-3301-A16A4C2F3303}"/>
              </a:ext>
            </a:extLst>
          </p:cNvPr>
          <p:cNvSpPr>
            <a:spLocks noGrp="1"/>
          </p:cNvSpPr>
          <p:nvPr>
            <p:ph type="title"/>
          </p:nvPr>
        </p:nvSpPr>
        <p:spPr/>
        <p:txBody>
          <a:bodyPr/>
          <a:lstStyle/>
          <a:p>
            <a:r>
              <a:rPr lang="en-US" dirty="0"/>
              <a:t>Appendix – Code – </a:t>
            </a:r>
            <a:r>
              <a:rPr lang="en-US" dirty="0" err="1"/>
              <a:t>Blocks.m</a:t>
            </a:r>
            <a:endParaRPr lang="en-US" dirty="0"/>
          </a:p>
        </p:txBody>
      </p:sp>
      <p:sp>
        <p:nvSpPr>
          <p:cNvPr id="3" name="Slide Number Placeholder 2">
            <a:extLst>
              <a:ext uri="{FF2B5EF4-FFF2-40B4-BE49-F238E27FC236}">
                <a16:creationId xmlns:a16="http://schemas.microsoft.com/office/drawing/2014/main" id="{90A20EBF-2DB7-8002-7E64-5591EDAA3119}"/>
              </a:ext>
            </a:extLst>
          </p:cNvPr>
          <p:cNvSpPr>
            <a:spLocks noGrp="1"/>
          </p:cNvSpPr>
          <p:nvPr>
            <p:ph type="sldNum" sz="quarter" idx="12"/>
          </p:nvPr>
        </p:nvSpPr>
        <p:spPr/>
        <p:txBody>
          <a:bodyPr/>
          <a:lstStyle/>
          <a:p>
            <a:fld id="{FAE858A7-4E67-4370-B4B5-094CAEAE4D8D}" type="slidenum">
              <a:rPr lang="en-US" smtClean="0"/>
              <a:t>34</a:t>
            </a:fld>
            <a:endParaRPr lang="en-US"/>
          </a:p>
        </p:txBody>
      </p:sp>
      <p:pic>
        <p:nvPicPr>
          <p:cNvPr id="5" name="Picture 4">
            <a:extLst>
              <a:ext uri="{FF2B5EF4-FFF2-40B4-BE49-F238E27FC236}">
                <a16:creationId xmlns:a16="http://schemas.microsoft.com/office/drawing/2014/main" id="{91C8EB9F-4C39-4ECD-38AB-4DB546C14DBC}"/>
              </a:ext>
            </a:extLst>
          </p:cNvPr>
          <p:cNvPicPr>
            <a:picLocks noChangeAspect="1"/>
          </p:cNvPicPr>
          <p:nvPr/>
        </p:nvPicPr>
        <p:blipFill>
          <a:blip r:embed="rId2"/>
          <a:stretch>
            <a:fillRect/>
          </a:stretch>
        </p:blipFill>
        <p:spPr>
          <a:xfrm>
            <a:off x="677334" y="1287036"/>
            <a:ext cx="6467503" cy="5397690"/>
          </a:xfrm>
          <a:prstGeom prst="rect">
            <a:avLst/>
          </a:prstGeom>
        </p:spPr>
      </p:pic>
    </p:spTree>
    <p:extLst>
      <p:ext uri="{BB962C8B-B14F-4D97-AF65-F5344CB8AC3E}">
        <p14:creationId xmlns:p14="http://schemas.microsoft.com/office/powerpoint/2010/main" val="41292882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035F5-5105-2998-C7E3-9C3A229BBE9D}"/>
              </a:ext>
            </a:extLst>
          </p:cNvPr>
          <p:cNvSpPr>
            <a:spLocks noGrp="1"/>
          </p:cNvSpPr>
          <p:nvPr>
            <p:ph type="title"/>
          </p:nvPr>
        </p:nvSpPr>
        <p:spPr/>
        <p:txBody>
          <a:bodyPr/>
          <a:lstStyle/>
          <a:p>
            <a:r>
              <a:rPr lang="en-US" dirty="0"/>
              <a:t>Appendix – Code – Laplacian</a:t>
            </a:r>
          </a:p>
        </p:txBody>
      </p:sp>
      <p:sp>
        <p:nvSpPr>
          <p:cNvPr id="3" name="Slide Number Placeholder 2">
            <a:extLst>
              <a:ext uri="{FF2B5EF4-FFF2-40B4-BE49-F238E27FC236}">
                <a16:creationId xmlns:a16="http://schemas.microsoft.com/office/drawing/2014/main" id="{1EFBA7F9-214C-FE0B-AA66-966A1FF41E0A}"/>
              </a:ext>
            </a:extLst>
          </p:cNvPr>
          <p:cNvSpPr>
            <a:spLocks noGrp="1"/>
          </p:cNvSpPr>
          <p:nvPr>
            <p:ph type="sldNum" sz="quarter" idx="12"/>
          </p:nvPr>
        </p:nvSpPr>
        <p:spPr/>
        <p:txBody>
          <a:bodyPr/>
          <a:lstStyle/>
          <a:p>
            <a:fld id="{FAE858A7-4E67-4370-B4B5-094CAEAE4D8D}" type="slidenum">
              <a:rPr lang="en-US" smtClean="0"/>
              <a:t>35</a:t>
            </a:fld>
            <a:endParaRPr lang="en-US"/>
          </a:p>
        </p:txBody>
      </p:sp>
      <p:pic>
        <p:nvPicPr>
          <p:cNvPr id="5" name="Picture 4">
            <a:extLst>
              <a:ext uri="{FF2B5EF4-FFF2-40B4-BE49-F238E27FC236}">
                <a16:creationId xmlns:a16="http://schemas.microsoft.com/office/drawing/2014/main" id="{030B8A0C-072A-B666-749D-20F0CB47C2EB}"/>
              </a:ext>
            </a:extLst>
          </p:cNvPr>
          <p:cNvPicPr>
            <a:picLocks noChangeAspect="1"/>
          </p:cNvPicPr>
          <p:nvPr/>
        </p:nvPicPr>
        <p:blipFill>
          <a:blip r:embed="rId2"/>
          <a:stretch>
            <a:fillRect/>
          </a:stretch>
        </p:blipFill>
        <p:spPr>
          <a:xfrm>
            <a:off x="677333" y="1270000"/>
            <a:ext cx="6469137" cy="5424432"/>
          </a:xfrm>
          <a:prstGeom prst="rect">
            <a:avLst/>
          </a:prstGeom>
        </p:spPr>
      </p:pic>
    </p:spTree>
    <p:extLst>
      <p:ext uri="{BB962C8B-B14F-4D97-AF65-F5344CB8AC3E}">
        <p14:creationId xmlns:p14="http://schemas.microsoft.com/office/powerpoint/2010/main" val="6915860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6299A-65FD-265C-337D-5D673FBFBF66}"/>
              </a:ext>
            </a:extLst>
          </p:cNvPr>
          <p:cNvSpPr>
            <a:spLocks noGrp="1"/>
          </p:cNvSpPr>
          <p:nvPr>
            <p:ph type="title"/>
          </p:nvPr>
        </p:nvSpPr>
        <p:spPr/>
        <p:txBody>
          <a:bodyPr/>
          <a:lstStyle/>
          <a:p>
            <a:r>
              <a:rPr lang="en-US" dirty="0"/>
              <a:t>Appendix – Code – Laplacian</a:t>
            </a:r>
          </a:p>
        </p:txBody>
      </p:sp>
      <p:sp>
        <p:nvSpPr>
          <p:cNvPr id="3" name="Slide Number Placeholder 2">
            <a:extLst>
              <a:ext uri="{FF2B5EF4-FFF2-40B4-BE49-F238E27FC236}">
                <a16:creationId xmlns:a16="http://schemas.microsoft.com/office/drawing/2014/main" id="{5D9B8153-A773-AB7B-EBA1-78B9D277A92B}"/>
              </a:ext>
            </a:extLst>
          </p:cNvPr>
          <p:cNvSpPr>
            <a:spLocks noGrp="1"/>
          </p:cNvSpPr>
          <p:nvPr>
            <p:ph type="sldNum" sz="quarter" idx="12"/>
          </p:nvPr>
        </p:nvSpPr>
        <p:spPr/>
        <p:txBody>
          <a:bodyPr/>
          <a:lstStyle/>
          <a:p>
            <a:fld id="{FAE858A7-4E67-4370-B4B5-094CAEAE4D8D}" type="slidenum">
              <a:rPr lang="en-US" smtClean="0"/>
              <a:t>36</a:t>
            </a:fld>
            <a:endParaRPr lang="en-US"/>
          </a:p>
        </p:txBody>
      </p:sp>
      <p:pic>
        <p:nvPicPr>
          <p:cNvPr id="5" name="Picture 4">
            <a:extLst>
              <a:ext uri="{FF2B5EF4-FFF2-40B4-BE49-F238E27FC236}">
                <a16:creationId xmlns:a16="http://schemas.microsoft.com/office/drawing/2014/main" id="{240BC84A-4546-B5FE-84B4-CCC77786DC74}"/>
              </a:ext>
            </a:extLst>
          </p:cNvPr>
          <p:cNvPicPr>
            <a:picLocks noChangeAspect="1"/>
          </p:cNvPicPr>
          <p:nvPr/>
        </p:nvPicPr>
        <p:blipFill>
          <a:blip r:embed="rId2"/>
          <a:stretch>
            <a:fillRect/>
          </a:stretch>
        </p:blipFill>
        <p:spPr>
          <a:xfrm>
            <a:off x="677335" y="1270000"/>
            <a:ext cx="6626980" cy="5452682"/>
          </a:xfrm>
          <a:prstGeom prst="rect">
            <a:avLst/>
          </a:prstGeom>
        </p:spPr>
      </p:pic>
    </p:spTree>
    <p:extLst>
      <p:ext uri="{BB962C8B-B14F-4D97-AF65-F5344CB8AC3E}">
        <p14:creationId xmlns:p14="http://schemas.microsoft.com/office/powerpoint/2010/main" val="21343766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1D61C-77BF-3AFF-2554-BFEDC8370AF5}"/>
              </a:ext>
            </a:extLst>
          </p:cNvPr>
          <p:cNvSpPr>
            <a:spLocks noGrp="1"/>
          </p:cNvSpPr>
          <p:nvPr>
            <p:ph type="title"/>
          </p:nvPr>
        </p:nvSpPr>
        <p:spPr/>
        <p:txBody>
          <a:bodyPr/>
          <a:lstStyle/>
          <a:p>
            <a:r>
              <a:rPr lang="en-US" dirty="0"/>
              <a:t>Appendix – Code – Laplacian</a:t>
            </a:r>
          </a:p>
        </p:txBody>
      </p:sp>
      <p:sp>
        <p:nvSpPr>
          <p:cNvPr id="3" name="Slide Number Placeholder 2">
            <a:extLst>
              <a:ext uri="{FF2B5EF4-FFF2-40B4-BE49-F238E27FC236}">
                <a16:creationId xmlns:a16="http://schemas.microsoft.com/office/drawing/2014/main" id="{EF5376B7-65AE-D8D2-ABC9-1F2CC39963F7}"/>
              </a:ext>
            </a:extLst>
          </p:cNvPr>
          <p:cNvSpPr>
            <a:spLocks noGrp="1"/>
          </p:cNvSpPr>
          <p:nvPr>
            <p:ph type="sldNum" sz="quarter" idx="12"/>
          </p:nvPr>
        </p:nvSpPr>
        <p:spPr/>
        <p:txBody>
          <a:bodyPr/>
          <a:lstStyle/>
          <a:p>
            <a:fld id="{FAE858A7-4E67-4370-B4B5-094CAEAE4D8D}" type="slidenum">
              <a:rPr lang="en-US" smtClean="0"/>
              <a:t>37</a:t>
            </a:fld>
            <a:endParaRPr lang="en-US"/>
          </a:p>
        </p:txBody>
      </p:sp>
      <p:pic>
        <p:nvPicPr>
          <p:cNvPr id="5" name="Picture 4">
            <a:extLst>
              <a:ext uri="{FF2B5EF4-FFF2-40B4-BE49-F238E27FC236}">
                <a16:creationId xmlns:a16="http://schemas.microsoft.com/office/drawing/2014/main" id="{FC898FEE-B930-874B-DE0A-F6E6A43AC96A}"/>
              </a:ext>
            </a:extLst>
          </p:cNvPr>
          <p:cNvPicPr>
            <a:picLocks noChangeAspect="1"/>
          </p:cNvPicPr>
          <p:nvPr/>
        </p:nvPicPr>
        <p:blipFill>
          <a:blip r:embed="rId2"/>
          <a:stretch>
            <a:fillRect/>
          </a:stretch>
        </p:blipFill>
        <p:spPr>
          <a:xfrm>
            <a:off x="677333" y="1270000"/>
            <a:ext cx="6529009" cy="5458414"/>
          </a:xfrm>
          <a:prstGeom prst="rect">
            <a:avLst/>
          </a:prstGeom>
        </p:spPr>
      </p:pic>
    </p:spTree>
    <p:extLst>
      <p:ext uri="{BB962C8B-B14F-4D97-AF65-F5344CB8AC3E}">
        <p14:creationId xmlns:p14="http://schemas.microsoft.com/office/powerpoint/2010/main" val="39608727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4159D-2498-AE5D-595C-251DA288446E}"/>
              </a:ext>
            </a:extLst>
          </p:cNvPr>
          <p:cNvSpPr>
            <a:spLocks noGrp="1"/>
          </p:cNvSpPr>
          <p:nvPr>
            <p:ph type="title"/>
          </p:nvPr>
        </p:nvSpPr>
        <p:spPr/>
        <p:txBody>
          <a:bodyPr/>
          <a:lstStyle/>
          <a:p>
            <a:r>
              <a:rPr lang="en-US" dirty="0"/>
              <a:t>Appendix – Code – Laplacian</a:t>
            </a:r>
          </a:p>
        </p:txBody>
      </p:sp>
      <p:sp>
        <p:nvSpPr>
          <p:cNvPr id="3" name="Slide Number Placeholder 2">
            <a:extLst>
              <a:ext uri="{FF2B5EF4-FFF2-40B4-BE49-F238E27FC236}">
                <a16:creationId xmlns:a16="http://schemas.microsoft.com/office/drawing/2014/main" id="{9F9867B1-455C-D039-1CF5-E00CF333D047}"/>
              </a:ext>
            </a:extLst>
          </p:cNvPr>
          <p:cNvSpPr>
            <a:spLocks noGrp="1"/>
          </p:cNvSpPr>
          <p:nvPr>
            <p:ph type="sldNum" sz="quarter" idx="12"/>
          </p:nvPr>
        </p:nvSpPr>
        <p:spPr/>
        <p:txBody>
          <a:bodyPr/>
          <a:lstStyle/>
          <a:p>
            <a:fld id="{FAE858A7-4E67-4370-B4B5-094CAEAE4D8D}" type="slidenum">
              <a:rPr lang="en-US" smtClean="0"/>
              <a:t>38</a:t>
            </a:fld>
            <a:endParaRPr lang="en-US"/>
          </a:p>
        </p:txBody>
      </p:sp>
      <p:pic>
        <p:nvPicPr>
          <p:cNvPr id="5" name="Picture 4">
            <a:extLst>
              <a:ext uri="{FF2B5EF4-FFF2-40B4-BE49-F238E27FC236}">
                <a16:creationId xmlns:a16="http://schemas.microsoft.com/office/drawing/2014/main" id="{9CA00749-11C2-A31D-641C-A74D4A2A630C}"/>
              </a:ext>
            </a:extLst>
          </p:cNvPr>
          <p:cNvPicPr>
            <a:picLocks noChangeAspect="1"/>
          </p:cNvPicPr>
          <p:nvPr/>
        </p:nvPicPr>
        <p:blipFill>
          <a:blip r:embed="rId2"/>
          <a:stretch>
            <a:fillRect/>
          </a:stretch>
        </p:blipFill>
        <p:spPr>
          <a:xfrm>
            <a:off x="677334" y="1270000"/>
            <a:ext cx="7820082" cy="3848128"/>
          </a:xfrm>
          <a:prstGeom prst="rect">
            <a:avLst/>
          </a:prstGeom>
        </p:spPr>
      </p:pic>
    </p:spTree>
    <p:extLst>
      <p:ext uri="{BB962C8B-B14F-4D97-AF65-F5344CB8AC3E}">
        <p14:creationId xmlns:p14="http://schemas.microsoft.com/office/powerpoint/2010/main" val="5931348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6D66-212F-E84A-66C7-99F63DF621D6}"/>
              </a:ext>
            </a:extLst>
          </p:cNvPr>
          <p:cNvSpPr>
            <a:spLocks noGrp="1"/>
          </p:cNvSpPr>
          <p:nvPr>
            <p:ph type="title"/>
          </p:nvPr>
        </p:nvSpPr>
        <p:spPr/>
        <p:txBody>
          <a:bodyPr/>
          <a:lstStyle/>
          <a:p>
            <a:r>
              <a:rPr lang="en-US" dirty="0"/>
              <a:t>Appendix – Code – Gabor</a:t>
            </a:r>
          </a:p>
        </p:txBody>
      </p:sp>
      <p:sp>
        <p:nvSpPr>
          <p:cNvPr id="3" name="Slide Number Placeholder 2">
            <a:extLst>
              <a:ext uri="{FF2B5EF4-FFF2-40B4-BE49-F238E27FC236}">
                <a16:creationId xmlns:a16="http://schemas.microsoft.com/office/drawing/2014/main" id="{BA84A6BD-3502-3A84-361B-EC8AFD5DD9BE}"/>
              </a:ext>
            </a:extLst>
          </p:cNvPr>
          <p:cNvSpPr>
            <a:spLocks noGrp="1"/>
          </p:cNvSpPr>
          <p:nvPr>
            <p:ph type="sldNum" sz="quarter" idx="12"/>
          </p:nvPr>
        </p:nvSpPr>
        <p:spPr/>
        <p:txBody>
          <a:bodyPr/>
          <a:lstStyle/>
          <a:p>
            <a:fld id="{FAE858A7-4E67-4370-B4B5-094CAEAE4D8D}" type="slidenum">
              <a:rPr lang="en-US" smtClean="0"/>
              <a:t>39</a:t>
            </a:fld>
            <a:endParaRPr lang="en-US"/>
          </a:p>
        </p:txBody>
      </p:sp>
      <p:pic>
        <p:nvPicPr>
          <p:cNvPr id="5" name="Picture 4">
            <a:extLst>
              <a:ext uri="{FF2B5EF4-FFF2-40B4-BE49-F238E27FC236}">
                <a16:creationId xmlns:a16="http://schemas.microsoft.com/office/drawing/2014/main" id="{9BFEA595-EA5C-3598-EA73-066304A39044}"/>
              </a:ext>
            </a:extLst>
          </p:cNvPr>
          <p:cNvPicPr>
            <a:picLocks noChangeAspect="1"/>
          </p:cNvPicPr>
          <p:nvPr/>
        </p:nvPicPr>
        <p:blipFill>
          <a:blip r:embed="rId2"/>
          <a:stretch>
            <a:fillRect/>
          </a:stretch>
        </p:blipFill>
        <p:spPr>
          <a:xfrm>
            <a:off x="677333" y="1269999"/>
            <a:ext cx="7864055" cy="5419271"/>
          </a:xfrm>
          <a:prstGeom prst="rect">
            <a:avLst/>
          </a:prstGeom>
        </p:spPr>
      </p:pic>
    </p:spTree>
    <p:extLst>
      <p:ext uri="{BB962C8B-B14F-4D97-AF65-F5344CB8AC3E}">
        <p14:creationId xmlns:p14="http://schemas.microsoft.com/office/powerpoint/2010/main" val="986876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75B88-31F0-5F96-321B-0EED5F409D2C}"/>
              </a:ext>
            </a:extLst>
          </p:cNvPr>
          <p:cNvSpPr>
            <a:spLocks noGrp="1"/>
          </p:cNvSpPr>
          <p:nvPr>
            <p:ph type="title"/>
          </p:nvPr>
        </p:nvSpPr>
        <p:spPr/>
        <p:txBody>
          <a:bodyPr/>
          <a:lstStyle/>
          <a:p>
            <a:r>
              <a:rPr lang="en-US" dirty="0"/>
              <a:t>Technical Background – Laplacian </a:t>
            </a:r>
          </a:p>
        </p:txBody>
      </p:sp>
      <p:sp>
        <p:nvSpPr>
          <p:cNvPr id="3" name="Content Placeholder 2">
            <a:extLst>
              <a:ext uri="{FF2B5EF4-FFF2-40B4-BE49-F238E27FC236}">
                <a16:creationId xmlns:a16="http://schemas.microsoft.com/office/drawing/2014/main" id="{0FB23A22-214D-EAAD-BA17-AD9D16ECCD27}"/>
              </a:ext>
            </a:extLst>
          </p:cNvPr>
          <p:cNvSpPr>
            <a:spLocks noGrp="1"/>
          </p:cNvSpPr>
          <p:nvPr>
            <p:ph idx="1"/>
          </p:nvPr>
        </p:nvSpPr>
        <p:spPr/>
        <p:txBody>
          <a:bodyPr/>
          <a:lstStyle/>
          <a:p>
            <a:r>
              <a:rPr lang="en-US" dirty="0"/>
              <a:t>The Laplacian pyramid is a form of multi scale image representation</a:t>
            </a:r>
          </a:p>
          <a:p>
            <a:r>
              <a:rPr lang="en-US" dirty="0"/>
              <a:t>First, a Gaussian filter is created and implemented at different scales</a:t>
            </a:r>
          </a:p>
          <a:p>
            <a:r>
              <a:rPr lang="en-US" dirty="0"/>
              <a:t>The smallest layer of the Gaussian pyramid is up-sampled and subtracted from the next layer down. The result is the Laplacian layer.</a:t>
            </a:r>
          </a:p>
          <a:p>
            <a:r>
              <a:rPr lang="en-US" dirty="0"/>
              <a:t>Thus, the Laplacian pyramid </a:t>
            </a:r>
          </a:p>
          <a:p>
            <a:pPr marL="0" indent="0">
              <a:buNone/>
            </a:pPr>
            <a:r>
              <a:rPr lang="en-US" dirty="0"/>
              <a:t>     contains only the difference </a:t>
            </a:r>
          </a:p>
          <a:p>
            <a:pPr marL="0" indent="0">
              <a:buNone/>
            </a:pPr>
            <a:r>
              <a:rPr lang="en-US" dirty="0"/>
              <a:t>     between the two layers, </a:t>
            </a:r>
          </a:p>
          <a:p>
            <a:pPr marL="0" indent="0">
              <a:buNone/>
            </a:pPr>
            <a:r>
              <a:rPr lang="en-US" dirty="0"/>
              <a:t>     except at the smallest layer.</a:t>
            </a:r>
          </a:p>
          <a:p>
            <a:r>
              <a:rPr lang="en-US" dirty="0"/>
              <a:t>Example in next slide and in </a:t>
            </a:r>
          </a:p>
          <a:p>
            <a:pPr marL="0" indent="0">
              <a:buNone/>
            </a:pPr>
            <a:r>
              <a:rPr lang="en-US" dirty="0"/>
              <a:t>     experiment results</a:t>
            </a:r>
          </a:p>
        </p:txBody>
      </p:sp>
      <p:sp>
        <p:nvSpPr>
          <p:cNvPr id="5" name="Slide Number Placeholder 4">
            <a:extLst>
              <a:ext uri="{FF2B5EF4-FFF2-40B4-BE49-F238E27FC236}">
                <a16:creationId xmlns:a16="http://schemas.microsoft.com/office/drawing/2014/main" id="{D7EFDD4C-433C-6D16-F6F1-DAF330878904}"/>
              </a:ext>
            </a:extLst>
          </p:cNvPr>
          <p:cNvSpPr>
            <a:spLocks noGrp="1"/>
          </p:cNvSpPr>
          <p:nvPr>
            <p:ph type="sldNum" sz="quarter" idx="12"/>
          </p:nvPr>
        </p:nvSpPr>
        <p:spPr/>
        <p:txBody>
          <a:bodyPr/>
          <a:lstStyle/>
          <a:p>
            <a:fld id="{FAE858A7-4E67-4370-B4B5-094CAEAE4D8D}" type="slidenum">
              <a:rPr lang="en-US" smtClean="0"/>
              <a:t>4</a:t>
            </a:fld>
            <a:endParaRPr lang="en-US"/>
          </a:p>
        </p:txBody>
      </p:sp>
      <p:pic>
        <p:nvPicPr>
          <p:cNvPr id="6" name="Picture 5">
            <a:extLst>
              <a:ext uri="{FF2B5EF4-FFF2-40B4-BE49-F238E27FC236}">
                <a16:creationId xmlns:a16="http://schemas.microsoft.com/office/drawing/2014/main" id="{DC10BCB9-647E-8877-5C81-A270AEBA78F3}"/>
              </a:ext>
            </a:extLst>
          </p:cNvPr>
          <p:cNvPicPr>
            <a:picLocks noChangeAspect="1"/>
          </p:cNvPicPr>
          <p:nvPr/>
        </p:nvPicPr>
        <p:blipFill rotWithShape="1">
          <a:blip r:embed="rId2"/>
          <a:srcRect l="2286" t="14562" r="1197" b="5479"/>
          <a:stretch/>
        </p:blipFill>
        <p:spPr>
          <a:xfrm>
            <a:off x="4373217" y="3544956"/>
            <a:ext cx="7818783" cy="3313044"/>
          </a:xfrm>
          <a:prstGeom prst="rect">
            <a:avLst/>
          </a:prstGeom>
        </p:spPr>
      </p:pic>
    </p:spTree>
    <p:extLst>
      <p:ext uri="{BB962C8B-B14F-4D97-AF65-F5344CB8AC3E}">
        <p14:creationId xmlns:p14="http://schemas.microsoft.com/office/powerpoint/2010/main" val="29452553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7BBB3-412C-A3C3-9529-E32BF5E42AD8}"/>
              </a:ext>
            </a:extLst>
          </p:cNvPr>
          <p:cNvSpPr>
            <a:spLocks noGrp="1"/>
          </p:cNvSpPr>
          <p:nvPr>
            <p:ph type="title"/>
          </p:nvPr>
        </p:nvSpPr>
        <p:spPr/>
        <p:txBody>
          <a:bodyPr/>
          <a:lstStyle/>
          <a:p>
            <a:r>
              <a:rPr lang="en-US" dirty="0"/>
              <a:t>Appendix – Code – Gabor</a:t>
            </a:r>
          </a:p>
        </p:txBody>
      </p:sp>
      <p:sp>
        <p:nvSpPr>
          <p:cNvPr id="3" name="Slide Number Placeholder 2">
            <a:extLst>
              <a:ext uri="{FF2B5EF4-FFF2-40B4-BE49-F238E27FC236}">
                <a16:creationId xmlns:a16="http://schemas.microsoft.com/office/drawing/2014/main" id="{A1141ADB-B584-EC44-FACB-BFC1F1A8986B}"/>
              </a:ext>
            </a:extLst>
          </p:cNvPr>
          <p:cNvSpPr>
            <a:spLocks noGrp="1"/>
          </p:cNvSpPr>
          <p:nvPr>
            <p:ph type="sldNum" sz="quarter" idx="12"/>
          </p:nvPr>
        </p:nvSpPr>
        <p:spPr/>
        <p:txBody>
          <a:bodyPr/>
          <a:lstStyle/>
          <a:p>
            <a:fld id="{FAE858A7-4E67-4370-B4B5-094CAEAE4D8D}" type="slidenum">
              <a:rPr lang="en-US" smtClean="0"/>
              <a:t>40</a:t>
            </a:fld>
            <a:endParaRPr lang="en-US"/>
          </a:p>
        </p:txBody>
      </p:sp>
      <p:pic>
        <p:nvPicPr>
          <p:cNvPr id="5" name="Picture 4">
            <a:extLst>
              <a:ext uri="{FF2B5EF4-FFF2-40B4-BE49-F238E27FC236}">
                <a16:creationId xmlns:a16="http://schemas.microsoft.com/office/drawing/2014/main" id="{BD309815-9305-AC3B-E487-9C6BA08C02D8}"/>
              </a:ext>
            </a:extLst>
          </p:cNvPr>
          <p:cNvPicPr>
            <a:picLocks noChangeAspect="1"/>
          </p:cNvPicPr>
          <p:nvPr/>
        </p:nvPicPr>
        <p:blipFill>
          <a:blip r:embed="rId2"/>
          <a:stretch>
            <a:fillRect/>
          </a:stretch>
        </p:blipFill>
        <p:spPr>
          <a:xfrm>
            <a:off x="677333" y="1270000"/>
            <a:ext cx="6556223" cy="5449963"/>
          </a:xfrm>
          <a:prstGeom prst="rect">
            <a:avLst/>
          </a:prstGeom>
        </p:spPr>
      </p:pic>
    </p:spTree>
    <p:extLst>
      <p:ext uri="{BB962C8B-B14F-4D97-AF65-F5344CB8AC3E}">
        <p14:creationId xmlns:p14="http://schemas.microsoft.com/office/powerpoint/2010/main" val="17493440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BACD2-64E7-6746-9360-DE21A7E49372}"/>
              </a:ext>
            </a:extLst>
          </p:cNvPr>
          <p:cNvSpPr>
            <a:spLocks noGrp="1"/>
          </p:cNvSpPr>
          <p:nvPr>
            <p:ph type="title"/>
          </p:nvPr>
        </p:nvSpPr>
        <p:spPr/>
        <p:txBody>
          <a:bodyPr/>
          <a:lstStyle/>
          <a:p>
            <a:r>
              <a:rPr lang="en-US" dirty="0"/>
              <a:t>Appendix – Code – Gabor</a:t>
            </a:r>
          </a:p>
        </p:txBody>
      </p:sp>
      <p:sp>
        <p:nvSpPr>
          <p:cNvPr id="3" name="Slide Number Placeholder 2">
            <a:extLst>
              <a:ext uri="{FF2B5EF4-FFF2-40B4-BE49-F238E27FC236}">
                <a16:creationId xmlns:a16="http://schemas.microsoft.com/office/drawing/2014/main" id="{C6A8D8E6-B248-2006-F5BD-018C5663F5DE}"/>
              </a:ext>
            </a:extLst>
          </p:cNvPr>
          <p:cNvSpPr>
            <a:spLocks noGrp="1"/>
          </p:cNvSpPr>
          <p:nvPr>
            <p:ph type="sldNum" sz="quarter" idx="12"/>
          </p:nvPr>
        </p:nvSpPr>
        <p:spPr/>
        <p:txBody>
          <a:bodyPr/>
          <a:lstStyle/>
          <a:p>
            <a:fld id="{FAE858A7-4E67-4370-B4B5-094CAEAE4D8D}" type="slidenum">
              <a:rPr lang="en-US" smtClean="0"/>
              <a:t>41</a:t>
            </a:fld>
            <a:endParaRPr lang="en-US"/>
          </a:p>
        </p:txBody>
      </p:sp>
      <p:pic>
        <p:nvPicPr>
          <p:cNvPr id="5" name="Picture 4">
            <a:extLst>
              <a:ext uri="{FF2B5EF4-FFF2-40B4-BE49-F238E27FC236}">
                <a16:creationId xmlns:a16="http://schemas.microsoft.com/office/drawing/2014/main" id="{EF3405C2-9FA9-2A0A-BAD8-6577C4054498}"/>
              </a:ext>
            </a:extLst>
          </p:cNvPr>
          <p:cNvPicPr>
            <a:picLocks noChangeAspect="1"/>
          </p:cNvPicPr>
          <p:nvPr/>
        </p:nvPicPr>
        <p:blipFill>
          <a:blip r:embed="rId2"/>
          <a:stretch>
            <a:fillRect/>
          </a:stretch>
        </p:blipFill>
        <p:spPr>
          <a:xfrm>
            <a:off x="677334" y="1270001"/>
            <a:ext cx="6648752" cy="5499278"/>
          </a:xfrm>
          <a:prstGeom prst="rect">
            <a:avLst/>
          </a:prstGeom>
        </p:spPr>
      </p:pic>
    </p:spTree>
    <p:extLst>
      <p:ext uri="{BB962C8B-B14F-4D97-AF65-F5344CB8AC3E}">
        <p14:creationId xmlns:p14="http://schemas.microsoft.com/office/powerpoint/2010/main" val="39856280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ED8EC-4880-5E4D-CF8D-743D4921A016}"/>
              </a:ext>
            </a:extLst>
          </p:cNvPr>
          <p:cNvSpPr>
            <a:spLocks noGrp="1"/>
          </p:cNvSpPr>
          <p:nvPr>
            <p:ph type="title"/>
          </p:nvPr>
        </p:nvSpPr>
        <p:spPr/>
        <p:txBody>
          <a:bodyPr/>
          <a:lstStyle/>
          <a:p>
            <a:r>
              <a:rPr lang="en-US" dirty="0"/>
              <a:t>Appendix – Code – Gabor</a:t>
            </a:r>
          </a:p>
        </p:txBody>
      </p:sp>
      <p:sp>
        <p:nvSpPr>
          <p:cNvPr id="3" name="Slide Number Placeholder 2">
            <a:extLst>
              <a:ext uri="{FF2B5EF4-FFF2-40B4-BE49-F238E27FC236}">
                <a16:creationId xmlns:a16="http://schemas.microsoft.com/office/drawing/2014/main" id="{622956D0-BD8D-1D1A-7D6F-B6DF2E44C1C7}"/>
              </a:ext>
            </a:extLst>
          </p:cNvPr>
          <p:cNvSpPr>
            <a:spLocks noGrp="1"/>
          </p:cNvSpPr>
          <p:nvPr>
            <p:ph type="sldNum" sz="quarter" idx="12"/>
          </p:nvPr>
        </p:nvSpPr>
        <p:spPr/>
        <p:txBody>
          <a:bodyPr/>
          <a:lstStyle/>
          <a:p>
            <a:fld id="{FAE858A7-4E67-4370-B4B5-094CAEAE4D8D}" type="slidenum">
              <a:rPr lang="en-US" smtClean="0"/>
              <a:t>42</a:t>
            </a:fld>
            <a:endParaRPr lang="en-US"/>
          </a:p>
        </p:txBody>
      </p:sp>
      <p:pic>
        <p:nvPicPr>
          <p:cNvPr id="5" name="Picture 4">
            <a:extLst>
              <a:ext uri="{FF2B5EF4-FFF2-40B4-BE49-F238E27FC236}">
                <a16:creationId xmlns:a16="http://schemas.microsoft.com/office/drawing/2014/main" id="{ABC24F73-A20C-687A-0FE7-2F5A26AB5B22}"/>
              </a:ext>
            </a:extLst>
          </p:cNvPr>
          <p:cNvPicPr>
            <a:picLocks noChangeAspect="1"/>
          </p:cNvPicPr>
          <p:nvPr/>
        </p:nvPicPr>
        <p:blipFill>
          <a:blip r:embed="rId2"/>
          <a:stretch>
            <a:fillRect/>
          </a:stretch>
        </p:blipFill>
        <p:spPr>
          <a:xfrm>
            <a:off x="677334" y="1270000"/>
            <a:ext cx="6844695" cy="5477455"/>
          </a:xfrm>
          <a:prstGeom prst="rect">
            <a:avLst/>
          </a:prstGeom>
        </p:spPr>
      </p:pic>
    </p:spTree>
    <p:extLst>
      <p:ext uri="{BB962C8B-B14F-4D97-AF65-F5344CB8AC3E}">
        <p14:creationId xmlns:p14="http://schemas.microsoft.com/office/powerpoint/2010/main" val="37622788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2625E-6C72-5E6E-91CC-786D251A6CAF}"/>
              </a:ext>
            </a:extLst>
          </p:cNvPr>
          <p:cNvSpPr>
            <a:spLocks noGrp="1"/>
          </p:cNvSpPr>
          <p:nvPr>
            <p:ph type="title"/>
          </p:nvPr>
        </p:nvSpPr>
        <p:spPr/>
        <p:txBody>
          <a:bodyPr/>
          <a:lstStyle/>
          <a:p>
            <a:r>
              <a:rPr lang="en-US" dirty="0"/>
              <a:t>Appendix – Code – Gabor</a:t>
            </a:r>
          </a:p>
        </p:txBody>
      </p:sp>
      <p:sp>
        <p:nvSpPr>
          <p:cNvPr id="3" name="Slide Number Placeholder 2">
            <a:extLst>
              <a:ext uri="{FF2B5EF4-FFF2-40B4-BE49-F238E27FC236}">
                <a16:creationId xmlns:a16="http://schemas.microsoft.com/office/drawing/2014/main" id="{D842F246-A3C5-85D6-3464-621E8BB3ED84}"/>
              </a:ext>
            </a:extLst>
          </p:cNvPr>
          <p:cNvSpPr>
            <a:spLocks noGrp="1"/>
          </p:cNvSpPr>
          <p:nvPr>
            <p:ph type="sldNum" sz="quarter" idx="12"/>
          </p:nvPr>
        </p:nvSpPr>
        <p:spPr/>
        <p:txBody>
          <a:bodyPr/>
          <a:lstStyle/>
          <a:p>
            <a:fld id="{FAE858A7-4E67-4370-B4B5-094CAEAE4D8D}" type="slidenum">
              <a:rPr lang="en-US" smtClean="0"/>
              <a:t>43</a:t>
            </a:fld>
            <a:endParaRPr lang="en-US"/>
          </a:p>
        </p:txBody>
      </p:sp>
      <p:pic>
        <p:nvPicPr>
          <p:cNvPr id="5" name="Picture 4">
            <a:extLst>
              <a:ext uri="{FF2B5EF4-FFF2-40B4-BE49-F238E27FC236}">
                <a16:creationId xmlns:a16="http://schemas.microsoft.com/office/drawing/2014/main" id="{73E02E2A-A6B2-A293-3B8F-637D4E075BAA}"/>
              </a:ext>
            </a:extLst>
          </p:cNvPr>
          <p:cNvPicPr>
            <a:picLocks noChangeAspect="1"/>
          </p:cNvPicPr>
          <p:nvPr/>
        </p:nvPicPr>
        <p:blipFill>
          <a:blip r:embed="rId2"/>
          <a:stretch>
            <a:fillRect/>
          </a:stretch>
        </p:blipFill>
        <p:spPr>
          <a:xfrm>
            <a:off x="677334" y="1269999"/>
            <a:ext cx="6784823" cy="5444207"/>
          </a:xfrm>
          <a:prstGeom prst="rect">
            <a:avLst/>
          </a:prstGeom>
        </p:spPr>
      </p:pic>
    </p:spTree>
    <p:extLst>
      <p:ext uri="{BB962C8B-B14F-4D97-AF65-F5344CB8AC3E}">
        <p14:creationId xmlns:p14="http://schemas.microsoft.com/office/powerpoint/2010/main" val="19848754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8694-6FB8-C676-9339-FD47398AA2EE}"/>
              </a:ext>
            </a:extLst>
          </p:cNvPr>
          <p:cNvSpPr>
            <a:spLocks noGrp="1"/>
          </p:cNvSpPr>
          <p:nvPr>
            <p:ph type="title"/>
          </p:nvPr>
        </p:nvSpPr>
        <p:spPr/>
        <p:txBody>
          <a:bodyPr/>
          <a:lstStyle/>
          <a:p>
            <a:r>
              <a:rPr lang="en-US" dirty="0"/>
              <a:t>Appendix – Code – Gabor </a:t>
            </a:r>
          </a:p>
        </p:txBody>
      </p:sp>
      <p:sp>
        <p:nvSpPr>
          <p:cNvPr id="3" name="Slide Number Placeholder 2">
            <a:extLst>
              <a:ext uri="{FF2B5EF4-FFF2-40B4-BE49-F238E27FC236}">
                <a16:creationId xmlns:a16="http://schemas.microsoft.com/office/drawing/2014/main" id="{FEE340BB-682C-9281-6DB2-A1526EDB57D3}"/>
              </a:ext>
            </a:extLst>
          </p:cNvPr>
          <p:cNvSpPr>
            <a:spLocks noGrp="1"/>
          </p:cNvSpPr>
          <p:nvPr>
            <p:ph type="sldNum" sz="quarter" idx="12"/>
          </p:nvPr>
        </p:nvSpPr>
        <p:spPr/>
        <p:txBody>
          <a:bodyPr/>
          <a:lstStyle/>
          <a:p>
            <a:fld id="{FAE858A7-4E67-4370-B4B5-094CAEAE4D8D}" type="slidenum">
              <a:rPr lang="en-US" smtClean="0"/>
              <a:t>44</a:t>
            </a:fld>
            <a:endParaRPr lang="en-US"/>
          </a:p>
        </p:txBody>
      </p:sp>
      <p:pic>
        <p:nvPicPr>
          <p:cNvPr id="5" name="Picture 4">
            <a:extLst>
              <a:ext uri="{FF2B5EF4-FFF2-40B4-BE49-F238E27FC236}">
                <a16:creationId xmlns:a16="http://schemas.microsoft.com/office/drawing/2014/main" id="{CB0BD784-7824-4D5D-B321-473641F65A3E}"/>
              </a:ext>
            </a:extLst>
          </p:cNvPr>
          <p:cNvPicPr>
            <a:picLocks noChangeAspect="1"/>
          </p:cNvPicPr>
          <p:nvPr/>
        </p:nvPicPr>
        <p:blipFill>
          <a:blip r:embed="rId2"/>
          <a:stretch>
            <a:fillRect/>
          </a:stretch>
        </p:blipFill>
        <p:spPr>
          <a:xfrm>
            <a:off x="677334" y="1269999"/>
            <a:ext cx="6783312" cy="5451929"/>
          </a:xfrm>
          <a:prstGeom prst="rect">
            <a:avLst/>
          </a:prstGeom>
        </p:spPr>
      </p:pic>
    </p:spTree>
    <p:extLst>
      <p:ext uri="{BB962C8B-B14F-4D97-AF65-F5344CB8AC3E}">
        <p14:creationId xmlns:p14="http://schemas.microsoft.com/office/powerpoint/2010/main" val="29056686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32FAA-D9B0-DCA8-ECE7-475C0D45A586}"/>
              </a:ext>
            </a:extLst>
          </p:cNvPr>
          <p:cNvSpPr>
            <a:spLocks noGrp="1"/>
          </p:cNvSpPr>
          <p:nvPr>
            <p:ph type="title"/>
          </p:nvPr>
        </p:nvSpPr>
        <p:spPr/>
        <p:txBody>
          <a:bodyPr/>
          <a:lstStyle/>
          <a:p>
            <a:r>
              <a:rPr lang="en-US" dirty="0"/>
              <a:t>Appendix – Code – Gabor </a:t>
            </a:r>
          </a:p>
        </p:txBody>
      </p:sp>
      <p:sp>
        <p:nvSpPr>
          <p:cNvPr id="3" name="Slide Number Placeholder 2">
            <a:extLst>
              <a:ext uri="{FF2B5EF4-FFF2-40B4-BE49-F238E27FC236}">
                <a16:creationId xmlns:a16="http://schemas.microsoft.com/office/drawing/2014/main" id="{DB0ADCE5-2C12-8DF8-F859-7D365E374BDE}"/>
              </a:ext>
            </a:extLst>
          </p:cNvPr>
          <p:cNvSpPr>
            <a:spLocks noGrp="1"/>
          </p:cNvSpPr>
          <p:nvPr>
            <p:ph type="sldNum" sz="quarter" idx="12"/>
          </p:nvPr>
        </p:nvSpPr>
        <p:spPr/>
        <p:txBody>
          <a:bodyPr/>
          <a:lstStyle/>
          <a:p>
            <a:fld id="{FAE858A7-4E67-4370-B4B5-094CAEAE4D8D}" type="slidenum">
              <a:rPr lang="en-US" smtClean="0"/>
              <a:t>45</a:t>
            </a:fld>
            <a:endParaRPr lang="en-US"/>
          </a:p>
        </p:txBody>
      </p:sp>
      <p:pic>
        <p:nvPicPr>
          <p:cNvPr id="5" name="Picture 4">
            <a:extLst>
              <a:ext uri="{FF2B5EF4-FFF2-40B4-BE49-F238E27FC236}">
                <a16:creationId xmlns:a16="http://schemas.microsoft.com/office/drawing/2014/main" id="{3B81BC61-7182-4D46-8687-81F0D11B054E}"/>
              </a:ext>
            </a:extLst>
          </p:cNvPr>
          <p:cNvPicPr>
            <a:picLocks noChangeAspect="1"/>
          </p:cNvPicPr>
          <p:nvPr/>
        </p:nvPicPr>
        <p:blipFill>
          <a:blip r:embed="rId2"/>
          <a:stretch>
            <a:fillRect/>
          </a:stretch>
        </p:blipFill>
        <p:spPr>
          <a:xfrm>
            <a:off x="677334" y="1347437"/>
            <a:ext cx="8420162" cy="2638444"/>
          </a:xfrm>
          <a:prstGeom prst="rect">
            <a:avLst/>
          </a:prstGeom>
        </p:spPr>
      </p:pic>
    </p:spTree>
    <p:extLst>
      <p:ext uri="{BB962C8B-B14F-4D97-AF65-F5344CB8AC3E}">
        <p14:creationId xmlns:p14="http://schemas.microsoft.com/office/powerpoint/2010/main" val="1009472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978E792-6033-3FC4-FD93-AB6E789D4D07}"/>
              </a:ext>
            </a:extLst>
          </p:cNvPr>
          <p:cNvSpPr>
            <a:spLocks noGrp="1"/>
          </p:cNvSpPr>
          <p:nvPr>
            <p:ph type="body" idx="1"/>
          </p:nvPr>
        </p:nvSpPr>
        <p:spPr>
          <a:xfrm>
            <a:off x="677334" y="5042140"/>
            <a:ext cx="8596668" cy="1513914"/>
          </a:xfrm>
        </p:spPr>
        <p:txBody>
          <a:bodyPr/>
          <a:lstStyle/>
          <a:p>
            <a:r>
              <a:rPr lang="en-US" dirty="0"/>
              <a:t>This is an example of a Laplacian pyramid applied to a photo of Notre Dame. Better examples are shown in the experiment results section. This example was mostly just for fun. Photo is creative commons licensed. </a:t>
            </a:r>
          </a:p>
        </p:txBody>
      </p:sp>
      <p:sp>
        <p:nvSpPr>
          <p:cNvPr id="4" name="Slide Number Placeholder 3">
            <a:extLst>
              <a:ext uri="{FF2B5EF4-FFF2-40B4-BE49-F238E27FC236}">
                <a16:creationId xmlns:a16="http://schemas.microsoft.com/office/drawing/2014/main" id="{4B60C9A3-8DC9-7D52-DB94-F8B18C93377B}"/>
              </a:ext>
            </a:extLst>
          </p:cNvPr>
          <p:cNvSpPr>
            <a:spLocks noGrp="1"/>
          </p:cNvSpPr>
          <p:nvPr>
            <p:ph type="sldNum" sz="quarter" idx="12"/>
          </p:nvPr>
        </p:nvSpPr>
        <p:spPr/>
        <p:txBody>
          <a:bodyPr/>
          <a:lstStyle/>
          <a:p>
            <a:fld id="{FAE858A7-4E67-4370-B4B5-094CAEAE4D8D}" type="slidenum">
              <a:rPr lang="en-US" smtClean="0"/>
              <a:t>5</a:t>
            </a:fld>
            <a:endParaRPr lang="en-US"/>
          </a:p>
        </p:txBody>
      </p:sp>
      <p:pic>
        <p:nvPicPr>
          <p:cNvPr id="6" name="Picture 5" descr="A large building with many windows with Notre Dame de Paris in the background&#10;&#10;Description automatically generated">
            <a:extLst>
              <a:ext uri="{FF2B5EF4-FFF2-40B4-BE49-F238E27FC236}">
                <a16:creationId xmlns:a16="http://schemas.microsoft.com/office/drawing/2014/main" id="{D2082A47-5F3A-D571-2F8B-F0C6B7F505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627" y="1875182"/>
            <a:ext cx="4678912" cy="3107635"/>
          </a:xfrm>
          <a:prstGeom prst="rect">
            <a:avLst/>
          </a:prstGeom>
        </p:spPr>
      </p:pic>
      <p:pic>
        <p:nvPicPr>
          <p:cNvPr id="8" name="Picture 7">
            <a:extLst>
              <a:ext uri="{FF2B5EF4-FFF2-40B4-BE49-F238E27FC236}">
                <a16:creationId xmlns:a16="http://schemas.microsoft.com/office/drawing/2014/main" id="{A4E65E3C-8EF9-FF7F-3C19-E699767D2FC4}"/>
              </a:ext>
            </a:extLst>
          </p:cNvPr>
          <p:cNvPicPr>
            <a:picLocks noChangeAspect="1"/>
          </p:cNvPicPr>
          <p:nvPr/>
        </p:nvPicPr>
        <p:blipFill>
          <a:blip r:embed="rId3"/>
          <a:stretch>
            <a:fillRect/>
          </a:stretch>
        </p:blipFill>
        <p:spPr>
          <a:xfrm>
            <a:off x="5067019" y="1553817"/>
            <a:ext cx="7047287" cy="3429000"/>
          </a:xfrm>
          <a:prstGeom prst="rect">
            <a:avLst/>
          </a:prstGeom>
        </p:spPr>
      </p:pic>
    </p:spTree>
    <p:extLst>
      <p:ext uri="{BB962C8B-B14F-4D97-AF65-F5344CB8AC3E}">
        <p14:creationId xmlns:p14="http://schemas.microsoft.com/office/powerpoint/2010/main" val="1845544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75B88-31F0-5F96-321B-0EED5F409D2C}"/>
              </a:ext>
            </a:extLst>
          </p:cNvPr>
          <p:cNvSpPr>
            <a:spLocks noGrp="1"/>
          </p:cNvSpPr>
          <p:nvPr>
            <p:ph type="title"/>
          </p:nvPr>
        </p:nvSpPr>
        <p:spPr/>
        <p:txBody>
          <a:bodyPr/>
          <a:lstStyle/>
          <a:p>
            <a:r>
              <a:rPr lang="en-US" dirty="0"/>
              <a:t>Technical Background – Gabor </a:t>
            </a:r>
          </a:p>
        </p:txBody>
      </p:sp>
      <p:sp>
        <p:nvSpPr>
          <p:cNvPr id="3" name="Content Placeholder 2">
            <a:extLst>
              <a:ext uri="{FF2B5EF4-FFF2-40B4-BE49-F238E27FC236}">
                <a16:creationId xmlns:a16="http://schemas.microsoft.com/office/drawing/2014/main" id="{0FB23A22-214D-EAAD-BA17-AD9D16ECCD27}"/>
              </a:ext>
            </a:extLst>
          </p:cNvPr>
          <p:cNvSpPr>
            <a:spLocks noGrp="1"/>
          </p:cNvSpPr>
          <p:nvPr>
            <p:ph idx="1"/>
          </p:nvPr>
        </p:nvSpPr>
        <p:spPr>
          <a:xfrm>
            <a:off x="677334" y="2160589"/>
            <a:ext cx="7661121" cy="3880773"/>
          </a:xfrm>
        </p:spPr>
        <p:txBody>
          <a:bodyPr/>
          <a:lstStyle/>
          <a:p>
            <a:r>
              <a:rPr lang="en-US" dirty="0"/>
              <a:t>The Gabor filter is a bank of filters where the number of filters is equal to the number of scales and orientations of a gaussian filter. </a:t>
            </a:r>
          </a:p>
          <a:p>
            <a:r>
              <a:rPr lang="en-US" dirty="0"/>
              <a:t>These filters provide good special selectivity compared to a Fourier basis which has no special selectivity </a:t>
            </a:r>
          </a:p>
          <a:p>
            <a:pPr lvl="1"/>
            <a:r>
              <a:rPr lang="en-US" dirty="0"/>
              <a:t>The Gabor has poorer frequency selectivity</a:t>
            </a:r>
          </a:p>
          <a:p>
            <a:r>
              <a:rPr lang="en-US" dirty="0"/>
              <a:t>The Gabor prioritizes low frequency textures over high frequency since high frequency is difficult for humans to perceive</a:t>
            </a:r>
          </a:p>
          <a:p>
            <a:r>
              <a:rPr lang="en-US" dirty="0"/>
              <a:t>Gabor filters generally perform much better than Laplacian pyramids, that is, they identify textures with greater accuracy. </a:t>
            </a:r>
          </a:p>
          <a:p>
            <a:r>
              <a:rPr lang="en-US" dirty="0"/>
              <a:t>Example of a filter bank shown in experimentation</a:t>
            </a:r>
          </a:p>
        </p:txBody>
      </p:sp>
      <p:sp>
        <p:nvSpPr>
          <p:cNvPr id="5" name="Slide Number Placeholder 4">
            <a:extLst>
              <a:ext uri="{FF2B5EF4-FFF2-40B4-BE49-F238E27FC236}">
                <a16:creationId xmlns:a16="http://schemas.microsoft.com/office/drawing/2014/main" id="{D7EFDD4C-433C-6D16-F6F1-DAF330878904}"/>
              </a:ext>
            </a:extLst>
          </p:cNvPr>
          <p:cNvSpPr>
            <a:spLocks noGrp="1"/>
          </p:cNvSpPr>
          <p:nvPr>
            <p:ph type="sldNum" sz="quarter" idx="12"/>
          </p:nvPr>
        </p:nvSpPr>
        <p:spPr/>
        <p:txBody>
          <a:bodyPr/>
          <a:lstStyle/>
          <a:p>
            <a:fld id="{FAE858A7-4E67-4370-B4B5-094CAEAE4D8D}" type="slidenum">
              <a:rPr lang="en-US" smtClean="0"/>
              <a:t>6</a:t>
            </a:fld>
            <a:endParaRPr lang="en-US"/>
          </a:p>
        </p:txBody>
      </p:sp>
      <p:pic>
        <p:nvPicPr>
          <p:cNvPr id="6" name="Picture 5">
            <a:extLst>
              <a:ext uri="{FF2B5EF4-FFF2-40B4-BE49-F238E27FC236}">
                <a16:creationId xmlns:a16="http://schemas.microsoft.com/office/drawing/2014/main" id="{F6AD4BFA-2DC7-2693-4636-392D4E108950}"/>
              </a:ext>
            </a:extLst>
          </p:cNvPr>
          <p:cNvPicPr>
            <a:picLocks noChangeAspect="1"/>
          </p:cNvPicPr>
          <p:nvPr/>
        </p:nvPicPr>
        <p:blipFill>
          <a:blip r:embed="rId2"/>
          <a:stretch>
            <a:fillRect/>
          </a:stretch>
        </p:blipFill>
        <p:spPr>
          <a:xfrm>
            <a:off x="8338455" y="2699917"/>
            <a:ext cx="3785315" cy="2802116"/>
          </a:xfrm>
          <a:prstGeom prst="rect">
            <a:avLst/>
          </a:prstGeom>
        </p:spPr>
      </p:pic>
    </p:spTree>
    <p:extLst>
      <p:ext uri="{BB962C8B-B14F-4D97-AF65-F5344CB8AC3E}">
        <p14:creationId xmlns:p14="http://schemas.microsoft.com/office/powerpoint/2010/main" val="2922917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B23068E-E031-4C8F-DBC5-0D73D1B2F397}"/>
              </a:ext>
            </a:extLst>
          </p:cNvPr>
          <p:cNvSpPr>
            <a:spLocks noGrp="1"/>
          </p:cNvSpPr>
          <p:nvPr>
            <p:ph type="title"/>
          </p:nvPr>
        </p:nvSpPr>
        <p:spPr/>
        <p:txBody>
          <a:bodyPr/>
          <a:lstStyle/>
          <a:p>
            <a:r>
              <a:rPr lang="en-US" dirty="0"/>
              <a:t>Experimental Results</a:t>
            </a:r>
          </a:p>
        </p:txBody>
      </p:sp>
      <p:sp>
        <p:nvSpPr>
          <p:cNvPr id="6" name="Text Placeholder 5">
            <a:extLst>
              <a:ext uri="{FF2B5EF4-FFF2-40B4-BE49-F238E27FC236}">
                <a16:creationId xmlns:a16="http://schemas.microsoft.com/office/drawing/2014/main" id="{4E5D5D9A-052B-E75B-B71E-CE1687B2449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5DF77CB-B6D2-23C7-56CC-1E43467B98A4}"/>
              </a:ext>
            </a:extLst>
          </p:cNvPr>
          <p:cNvSpPr>
            <a:spLocks noGrp="1"/>
          </p:cNvSpPr>
          <p:nvPr>
            <p:ph type="sldNum" sz="quarter" idx="12"/>
          </p:nvPr>
        </p:nvSpPr>
        <p:spPr/>
        <p:txBody>
          <a:bodyPr/>
          <a:lstStyle/>
          <a:p>
            <a:fld id="{FAE858A7-4E67-4370-B4B5-094CAEAE4D8D}" type="slidenum">
              <a:rPr lang="en-US" smtClean="0"/>
              <a:t>7</a:t>
            </a:fld>
            <a:endParaRPr lang="en-US"/>
          </a:p>
        </p:txBody>
      </p:sp>
    </p:spTree>
    <p:extLst>
      <p:ext uri="{BB962C8B-B14F-4D97-AF65-F5344CB8AC3E}">
        <p14:creationId xmlns:p14="http://schemas.microsoft.com/office/powerpoint/2010/main" val="22044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BADF2D4-425F-3432-62B6-AB5DAC67848A}"/>
              </a:ext>
            </a:extLst>
          </p:cNvPr>
          <p:cNvSpPr>
            <a:spLocks noGrp="1"/>
          </p:cNvSpPr>
          <p:nvPr>
            <p:ph type="title"/>
          </p:nvPr>
        </p:nvSpPr>
        <p:spPr/>
        <p:txBody>
          <a:bodyPr/>
          <a:lstStyle/>
          <a:p>
            <a:r>
              <a:rPr lang="en-US" dirty="0"/>
              <a:t>General process</a:t>
            </a:r>
          </a:p>
        </p:txBody>
      </p:sp>
      <p:sp>
        <p:nvSpPr>
          <p:cNvPr id="6" name="Content Placeholder 5">
            <a:extLst>
              <a:ext uri="{FF2B5EF4-FFF2-40B4-BE49-F238E27FC236}">
                <a16:creationId xmlns:a16="http://schemas.microsoft.com/office/drawing/2014/main" id="{06199DE9-861C-D872-01E9-0A035087C226}"/>
              </a:ext>
            </a:extLst>
          </p:cNvPr>
          <p:cNvSpPr>
            <a:spLocks noGrp="1"/>
          </p:cNvSpPr>
          <p:nvPr>
            <p:ph idx="1"/>
          </p:nvPr>
        </p:nvSpPr>
        <p:spPr/>
        <p:txBody>
          <a:bodyPr/>
          <a:lstStyle/>
          <a:p>
            <a:r>
              <a:rPr lang="en-US" dirty="0"/>
              <a:t>I first converted each image into a double and assigned to an array of images (640x640x59)</a:t>
            </a:r>
          </a:p>
          <a:p>
            <a:pPr lvl="1"/>
            <a:r>
              <a:rPr lang="en-US" dirty="0"/>
              <a:t>Each image was further split into 100 blocks, resulting in a second array (64x64x5900) to be used for classification testing</a:t>
            </a:r>
          </a:p>
          <a:p>
            <a:r>
              <a:rPr lang="en-US" dirty="0"/>
              <a:t>Next, I calculated the Laplacian pyramid of each image and each block at various number of layers and saved the feature vectors in a file (one for each layer with 5 layers tested)</a:t>
            </a:r>
          </a:p>
          <a:p>
            <a:r>
              <a:rPr lang="en-US" dirty="0"/>
              <a:t>Next, I calculated the Gabor filter bank and found feature vectors for each scale/orientation combination from 1 scale one orientation to 5 scales 6 orientations. These were also saved to files (for a total of 30 combinations)</a:t>
            </a:r>
          </a:p>
          <a:p>
            <a:r>
              <a:rPr lang="en-US" dirty="0"/>
              <a:t>Last, I classified the textures statistics from the feature vectors to find the best result. </a:t>
            </a:r>
          </a:p>
        </p:txBody>
      </p:sp>
      <p:sp>
        <p:nvSpPr>
          <p:cNvPr id="4" name="Slide Number Placeholder 3">
            <a:extLst>
              <a:ext uri="{FF2B5EF4-FFF2-40B4-BE49-F238E27FC236}">
                <a16:creationId xmlns:a16="http://schemas.microsoft.com/office/drawing/2014/main" id="{76199A3C-4F35-3BD1-F235-DFC4C9391C8A}"/>
              </a:ext>
            </a:extLst>
          </p:cNvPr>
          <p:cNvSpPr>
            <a:spLocks noGrp="1"/>
          </p:cNvSpPr>
          <p:nvPr>
            <p:ph type="sldNum" sz="quarter" idx="12"/>
          </p:nvPr>
        </p:nvSpPr>
        <p:spPr/>
        <p:txBody>
          <a:bodyPr/>
          <a:lstStyle/>
          <a:p>
            <a:fld id="{FAE858A7-4E67-4370-B4B5-094CAEAE4D8D}" type="slidenum">
              <a:rPr lang="en-US" smtClean="0"/>
              <a:t>8</a:t>
            </a:fld>
            <a:endParaRPr lang="en-US"/>
          </a:p>
        </p:txBody>
      </p:sp>
    </p:spTree>
    <p:extLst>
      <p:ext uri="{BB962C8B-B14F-4D97-AF65-F5344CB8AC3E}">
        <p14:creationId xmlns:p14="http://schemas.microsoft.com/office/powerpoint/2010/main" val="1516397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D6DB9-58E6-CE7A-F448-8A8A65CEA284}"/>
              </a:ext>
            </a:extLst>
          </p:cNvPr>
          <p:cNvSpPr>
            <a:spLocks noGrp="1"/>
          </p:cNvSpPr>
          <p:nvPr>
            <p:ph type="title"/>
          </p:nvPr>
        </p:nvSpPr>
        <p:spPr/>
        <p:txBody>
          <a:bodyPr/>
          <a:lstStyle/>
          <a:p>
            <a:r>
              <a:rPr lang="en-US" dirty="0"/>
              <a:t>Laplacian</a:t>
            </a:r>
          </a:p>
        </p:txBody>
      </p:sp>
      <p:sp>
        <p:nvSpPr>
          <p:cNvPr id="3" name="Content Placeholder 2">
            <a:extLst>
              <a:ext uri="{FF2B5EF4-FFF2-40B4-BE49-F238E27FC236}">
                <a16:creationId xmlns:a16="http://schemas.microsoft.com/office/drawing/2014/main" id="{E1073942-84DB-90E9-52BF-6E95702A2BD7}"/>
              </a:ext>
            </a:extLst>
          </p:cNvPr>
          <p:cNvSpPr>
            <a:spLocks noGrp="1"/>
          </p:cNvSpPr>
          <p:nvPr>
            <p:ph idx="1"/>
          </p:nvPr>
        </p:nvSpPr>
        <p:spPr>
          <a:xfrm>
            <a:off x="677334" y="1407190"/>
            <a:ext cx="8596668" cy="4841209"/>
          </a:xfrm>
        </p:spPr>
        <p:txBody>
          <a:bodyPr>
            <a:normAutofit fontScale="92500" lnSpcReduction="10000"/>
          </a:bodyPr>
          <a:lstStyle/>
          <a:p>
            <a:r>
              <a:rPr lang="en-US" dirty="0"/>
              <a:t>The Laplacian pyramid was first tested with all statistics, and it performed very poorly at all layers, output shown below. Following this, I tested individual statistics at all layers to see where they performed best, shown in following slides</a:t>
            </a:r>
          </a:p>
          <a:p>
            <a:r>
              <a:rPr lang="en-US" dirty="0"/>
              <a:t>Number of Layers = 1   43.2712</a:t>
            </a:r>
          </a:p>
          <a:p>
            <a:endParaRPr lang="en-US" dirty="0"/>
          </a:p>
          <a:p>
            <a:r>
              <a:rPr lang="en-US" dirty="0"/>
              <a:t>Number of Layers = 2   10.3729</a:t>
            </a:r>
          </a:p>
          <a:p>
            <a:endParaRPr lang="en-US" dirty="0"/>
          </a:p>
          <a:p>
            <a:r>
              <a:rPr lang="en-US" dirty="0"/>
              <a:t>Number of Layers = 3    8.5254</a:t>
            </a:r>
          </a:p>
          <a:p>
            <a:endParaRPr lang="en-US" dirty="0"/>
          </a:p>
          <a:p>
            <a:r>
              <a:rPr lang="en-US" dirty="0"/>
              <a:t>Number of Layers = 4    7.5593</a:t>
            </a:r>
          </a:p>
          <a:p>
            <a:endParaRPr lang="en-US" dirty="0"/>
          </a:p>
          <a:p>
            <a:r>
              <a:rPr lang="en-US" dirty="0"/>
              <a:t>Number of Layers = 5    7.7119</a:t>
            </a:r>
          </a:p>
          <a:p>
            <a:endParaRPr lang="en-US" dirty="0"/>
          </a:p>
          <a:p>
            <a:r>
              <a:rPr lang="en-US" dirty="0"/>
              <a:t>Best Laplacian PCC is 43.27% accurate with 1 Layers</a:t>
            </a:r>
          </a:p>
        </p:txBody>
      </p:sp>
      <p:sp>
        <p:nvSpPr>
          <p:cNvPr id="4" name="Slide Number Placeholder 3">
            <a:extLst>
              <a:ext uri="{FF2B5EF4-FFF2-40B4-BE49-F238E27FC236}">
                <a16:creationId xmlns:a16="http://schemas.microsoft.com/office/drawing/2014/main" id="{BBAE94E6-3502-7DB3-3DFC-678A4223D527}"/>
              </a:ext>
            </a:extLst>
          </p:cNvPr>
          <p:cNvSpPr>
            <a:spLocks noGrp="1"/>
          </p:cNvSpPr>
          <p:nvPr>
            <p:ph type="sldNum" sz="quarter" idx="12"/>
          </p:nvPr>
        </p:nvSpPr>
        <p:spPr/>
        <p:txBody>
          <a:bodyPr/>
          <a:lstStyle/>
          <a:p>
            <a:fld id="{FAE858A7-4E67-4370-B4B5-094CAEAE4D8D}" type="slidenum">
              <a:rPr lang="en-US" smtClean="0"/>
              <a:t>9</a:t>
            </a:fld>
            <a:endParaRPr lang="en-US"/>
          </a:p>
        </p:txBody>
      </p:sp>
    </p:spTree>
    <p:extLst>
      <p:ext uri="{BB962C8B-B14F-4D97-AF65-F5344CB8AC3E}">
        <p14:creationId xmlns:p14="http://schemas.microsoft.com/office/powerpoint/2010/main" val="375350324"/>
      </p:ext>
    </p:extLst>
  </p:cSld>
  <p:clrMapOvr>
    <a:masterClrMapping/>
  </p:clrMapOvr>
</p:sld>
</file>

<file path=ppt/theme/theme1.xml><?xml version="1.0" encoding="utf-8"?>
<a:theme xmlns:a="http://schemas.openxmlformats.org/drawingml/2006/main" name="Facet">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4544</TotalTime>
  <Words>1558</Words>
  <Application>Microsoft Office PowerPoint</Application>
  <PresentationFormat>Widescreen</PresentationFormat>
  <Paragraphs>224</Paragraphs>
  <Slides>45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Aptos</vt:lpstr>
      <vt:lpstr>Arial</vt:lpstr>
      <vt:lpstr>Trebuchet MS</vt:lpstr>
      <vt:lpstr>Wingdings 3</vt:lpstr>
      <vt:lpstr>Facet</vt:lpstr>
      <vt:lpstr>ECEN 5283 Project 3: Texture Classification</vt:lpstr>
      <vt:lpstr>Objective</vt:lpstr>
      <vt:lpstr>Technical Background </vt:lpstr>
      <vt:lpstr>Technical Background – Laplacian </vt:lpstr>
      <vt:lpstr>PowerPoint Presentation</vt:lpstr>
      <vt:lpstr>Technical Background – Gabor </vt:lpstr>
      <vt:lpstr>Experimental Results</vt:lpstr>
      <vt:lpstr>General process</vt:lpstr>
      <vt:lpstr>Laplacian</vt:lpstr>
      <vt:lpstr>Observations – Mean All Layers</vt:lpstr>
      <vt:lpstr>Observations – Variance All Layers</vt:lpstr>
      <vt:lpstr>Observations – Skew all layers</vt:lpstr>
      <vt:lpstr>Observations – Kurtosis all layers</vt:lpstr>
      <vt:lpstr>Best Result Laplacian</vt:lpstr>
      <vt:lpstr>Mislabel Observations – Laplacian </vt:lpstr>
      <vt:lpstr>Mislabel Observations – Laplacian </vt:lpstr>
      <vt:lpstr>PowerPoint Presentation</vt:lpstr>
      <vt:lpstr>Gabor </vt:lpstr>
      <vt:lpstr>Gabor</vt:lpstr>
      <vt:lpstr>Mislabel Observations – Gabor </vt:lpstr>
      <vt:lpstr>Mislabel Observations – Gabor </vt:lpstr>
      <vt:lpstr>PowerPoint Presentation</vt:lpstr>
      <vt:lpstr>PowerPoint Presentation</vt:lpstr>
      <vt:lpstr>Discussion and Conclusion</vt:lpstr>
      <vt:lpstr>Appendix – Code – Main file</vt:lpstr>
      <vt:lpstr>Appendix – Code – Main </vt:lpstr>
      <vt:lpstr>Appendix – Code – Main </vt:lpstr>
      <vt:lpstr>Appendix – Code – Main </vt:lpstr>
      <vt:lpstr>Appendix – Code – Main </vt:lpstr>
      <vt:lpstr>Appendix – Code – Main </vt:lpstr>
      <vt:lpstr>Appendix – Code – Main </vt:lpstr>
      <vt:lpstr>Appendix – Code – Main </vt:lpstr>
      <vt:lpstr>Appendix – Code – Main </vt:lpstr>
      <vt:lpstr>Appendix – Code – Blocks.m</vt:lpstr>
      <vt:lpstr>Appendix – Code – Laplacian</vt:lpstr>
      <vt:lpstr>Appendix – Code – Laplacian</vt:lpstr>
      <vt:lpstr>Appendix – Code – Laplacian</vt:lpstr>
      <vt:lpstr>Appendix – Code – Laplacian</vt:lpstr>
      <vt:lpstr>Appendix – Code – Gabor</vt:lpstr>
      <vt:lpstr>Appendix – Code – Gabor</vt:lpstr>
      <vt:lpstr>Appendix – Code – Gabor</vt:lpstr>
      <vt:lpstr>Appendix – Code – Gabor</vt:lpstr>
      <vt:lpstr>Appendix – Code – Gabor</vt:lpstr>
      <vt:lpstr>Appendix – Code – Gabor </vt:lpstr>
      <vt:lpstr>Appendix – Code – Gabor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ECEN 5283 Project 1: Camera Calibration</dc:title>
  <dc:creator>Xander Rose</dc:creator>
  <cp:lastModifiedBy>Xander Rose</cp:lastModifiedBy>
  <cp:revision>66</cp:revision>
  <dcterms:created xsi:type="dcterms:W3CDTF">2024-02-18T01:18:20Z</dcterms:created>
  <dcterms:modified xsi:type="dcterms:W3CDTF">2024-03-21T16:17:39Z</dcterms:modified>
</cp:coreProperties>
</file>

<file path=docProps/thumbnail.jpeg>
</file>